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notesSlides/notesSlide2.xml" ContentType="application/vnd.openxmlformats-officedocument.presentationml.notesSlide+xml"/>
  <Override PartName="/ppt/diagrams/drawing2.xml" ContentType="application/vnd.ms-office.drawingml.diagramDrawing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s/slide95.xml" ContentType="application/vnd.openxmlformats-officedocument.presentationml.slide+xml"/>
  <Default Extension="png" ContentType="image/png"/>
  <Override PartName="/ppt/notesSlides/notesSlide3.xml" ContentType="application/vnd.openxmlformats-officedocument.presentationml.notesSlide+xml"/>
  <Override PartName="/ppt/diagrams/drawing3.xml" ContentType="application/vnd.ms-office.drawingml.diagramDrawing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notesSlides/notesSlide24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Default Extension="wdp" ContentType="image/vnd.ms-photo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diagrams/layout2.xml" ContentType="application/vnd.openxmlformats-officedocument.drawingml.diagramLayout+xml"/>
  <Override PartName="/ppt/notesSlides/notesSlide31.xml" ContentType="application/vnd.openxmlformats-officedocument.presentationml.notesSlide+xml"/>
  <Override PartName="/ppt/slides/slide89.xml" ContentType="application/vnd.openxmlformats-officedocument.presentationml.slide+xml"/>
  <Override PartName="/ppt/notesSlides/notesSlide6.xml" ContentType="application/vnd.openxmlformats-officedocument.presentationml.notesSlide+xml"/>
  <Override PartName="/ppt/diagrams/data3.xml" ContentType="application/vnd.openxmlformats-officedocument.drawingml.diagramData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notesSlides/notesSlide18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notesSlides/notesSlide25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diagrams/layout3.xml" ContentType="application/vnd.openxmlformats-officedocument.drawingml.diagramLayout+xml"/>
  <Override PartName="/ppt/slides/slide79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notesSlides/notesSlide5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notesSlides/notesSlide1.xml" ContentType="application/vnd.openxmlformats-officedocument.presentationml.notesSlide+xml"/>
  <Override PartName="/ppt/diagrams/colors2.xml" ContentType="application/vnd.openxmlformats-officedocument.drawingml.diagramColor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19.xml" ContentType="application/vnd.openxmlformats-officedocument.presentationml.notesSlide+xml"/>
  <Override PartName="/ppt/diagrams/drawing1.xml" ContentType="application/vnd.ms-office.drawingml.diagramDrawing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diagrams/quickStyle1.xml" ContentType="application/vnd.openxmlformats-officedocument.drawingml.diagramStyl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98"/>
  </p:notesMasterIdLst>
  <p:sldIdLst>
    <p:sldId id="886" r:id="rId2"/>
    <p:sldId id="888" r:id="rId3"/>
    <p:sldId id="917" r:id="rId4"/>
    <p:sldId id="918" r:id="rId5"/>
    <p:sldId id="919" r:id="rId6"/>
    <p:sldId id="920" r:id="rId7"/>
    <p:sldId id="921" r:id="rId8"/>
    <p:sldId id="922" r:id="rId9"/>
    <p:sldId id="923" r:id="rId10"/>
    <p:sldId id="924" r:id="rId11"/>
    <p:sldId id="718" r:id="rId12"/>
    <p:sldId id="925" r:id="rId13"/>
    <p:sldId id="795" r:id="rId14"/>
    <p:sldId id="796" r:id="rId15"/>
    <p:sldId id="926" r:id="rId16"/>
    <p:sldId id="927" r:id="rId17"/>
    <p:sldId id="928" r:id="rId18"/>
    <p:sldId id="929" r:id="rId19"/>
    <p:sldId id="797" r:id="rId20"/>
    <p:sldId id="798" r:id="rId21"/>
    <p:sldId id="799" r:id="rId22"/>
    <p:sldId id="800" r:id="rId23"/>
    <p:sldId id="719" r:id="rId24"/>
    <p:sldId id="755" r:id="rId25"/>
    <p:sldId id="756" r:id="rId26"/>
    <p:sldId id="803" r:id="rId27"/>
    <p:sldId id="801" r:id="rId28"/>
    <p:sldId id="802" r:id="rId29"/>
    <p:sldId id="889" r:id="rId30"/>
    <p:sldId id="804" r:id="rId31"/>
    <p:sldId id="890" r:id="rId32"/>
    <p:sldId id="762" r:id="rId33"/>
    <p:sldId id="891" r:id="rId34"/>
    <p:sldId id="892" r:id="rId35"/>
    <p:sldId id="759" r:id="rId36"/>
    <p:sldId id="763" r:id="rId37"/>
    <p:sldId id="767" r:id="rId38"/>
    <p:sldId id="766" r:id="rId39"/>
    <p:sldId id="765" r:id="rId40"/>
    <p:sldId id="764" r:id="rId41"/>
    <p:sldId id="768" r:id="rId42"/>
    <p:sldId id="769" r:id="rId43"/>
    <p:sldId id="770" r:id="rId44"/>
    <p:sldId id="771" r:id="rId45"/>
    <p:sldId id="893" r:id="rId46"/>
    <p:sldId id="773" r:id="rId47"/>
    <p:sldId id="774" r:id="rId48"/>
    <p:sldId id="775" r:id="rId49"/>
    <p:sldId id="776" r:id="rId50"/>
    <p:sldId id="777" r:id="rId51"/>
    <p:sldId id="778" r:id="rId52"/>
    <p:sldId id="894" r:id="rId53"/>
    <p:sldId id="780" r:id="rId54"/>
    <p:sldId id="781" r:id="rId55"/>
    <p:sldId id="782" r:id="rId56"/>
    <p:sldId id="895" r:id="rId57"/>
    <p:sldId id="896" r:id="rId58"/>
    <p:sldId id="897" r:id="rId59"/>
    <p:sldId id="898" r:id="rId60"/>
    <p:sldId id="899" r:id="rId61"/>
    <p:sldId id="900" r:id="rId62"/>
    <p:sldId id="901" r:id="rId63"/>
    <p:sldId id="790" r:id="rId64"/>
    <p:sldId id="791" r:id="rId65"/>
    <p:sldId id="792" r:id="rId66"/>
    <p:sldId id="793" r:id="rId67"/>
    <p:sldId id="794" r:id="rId68"/>
    <p:sldId id="757" r:id="rId69"/>
    <p:sldId id="513" r:id="rId70"/>
    <p:sldId id="514" r:id="rId71"/>
    <p:sldId id="516" r:id="rId72"/>
    <p:sldId id="520" r:id="rId73"/>
    <p:sldId id="519" r:id="rId74"/>
    <p:sldId id="518" r:id="rId75"/>
    <p:sldId id="517" r:id="rId76"/>
    <p:sldId id="515" r:id="rId77"/>
    <p:sldId id="525" r:id="rId78"/>
    <p:sldId id="524" r:id="rId79"/>
    <p:sldId id="523" r:id="rId80"/>
    <p:sldId id="522" r:id="rId81"/>
    <p:sldId id="521" r:id="rId82"/>
    <p:sldId id="528" r:id="rId83"/>
    <p:sldId id="527" r:id="rId84"/>
    <p:sldId id="530" r:id="rId85"/>
    <p:sldId id="512" r:id="rId86"/>
    <p:sldId id="539" r:id="rId87"/>
    <p:sldId id="538" r:id="rId88"/>
    <p:sldId id="537" r:id="rId89"/>
    <p:sldId id="536" r:id="rId90"/>
    <p:sldId id="535" r:id="rId91"/>
    <p:sldId id="534" r:id="rId92"/>
    <p:sldId id="533" r:id="rId93"/>
    <p:sldId id="532" r:id="rId94"/>
    <p:sldId id="531" r:id="rId95"/>
    <p:sldId id="542" r:id="rId96"/>
    <p:sldId id="857" r:id="rId9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92D050"/>
    <a:srgbClr val="5B9BD5"/>
    <a:srgbClr val="03979D"/>
    <a:srgbClr val="727272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128" autoAdjust="0"/>
    <p:restoredTop sz="79173" autoAdjust="0"/>
  </p:normalViewPr>
  <p:slideViewPr>
    <p:cSldViewPr snapToGrid="0">
      <p:cViewPr varScale="1">
        <p:scale>
          <a:sx n="57" d="100"/>
          <a:sy n="57" d="100"/>
        </p:scale>
        <p:origin x="-1218" y="-90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10" d="100"/>
        <a:sy n="110" d="100"/>
      </p:scale>
      <p:origin x="0" y="-22488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97" Type="http://schemas.openxmlformats.org/officeDocument/2006/relationships/slide" Target="slides/slide96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presProps" Target="presProps.xml"/><Relationship Id="rId10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5BF0349-3FBD-4D32-94E1-2784F34079C9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IN"/>
        </a:p>
      </dgm:t>
    </dgm:pt>
    <dgm:pt modelId="{52BC80DE-E381-4E55-8750-86346EE4E07F}">
      <dgm:prSet phldrT="[Text]">
        <dgm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IN" dirty="0"/>
            <a:t>Table 5F – Non GST Supply</a:t>
          </a:r>
        </a:p>
      </dgm:t>
    </dgm:pt>
    <dgm:pt modelId="{81521306-2B9C-4856-9022-1FD43AF91A49}" type="parTrans" cxnId="{3A2BF36D-BB2D-4393-BBD3-0BA96E4D68A7}">
      <dgm:prSet/>
      <dgm:spPr/>
      <dgm:t>
        <a:bodyPr/>
        <a:lstStyle/>
        <a:p>
          <a:endParaRPr lang="en-IN"/>
        </a:p>
      </dgm:t>
    </dgm:pt>
    <dgm:pt modelId="{2426A3C7-50FF-47D3-828B-DFC5958011FD}" type="sibTrans" cxnId="{3A2BF36D-BB2D-4393-BBD3-0BA96E4D68A7}">
      <dgm:prSet/>
      <dgm:spPr/>
      <dgm:t>
        <a:bodyPr/>
        <a:lstStyle/>
        <a:p>
          <a:endParaRPr lang="en-IN"/>
        </a:p>
      </dgm:t>
    </dgm:pt>
    <dgm:pt modelId="{D2ED40B0-DA85-4B44-9329-29A7552CE17B}">
      <dgm:prSet phldrT="[Text]">
        <dgm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IN" dirty="0"/>
            <a:t>Table 6 – ITC Availed Bifurcation</a:t>
          </a:r>
        </a:p>
      </dgm:t>
    </dgm:pt>
    <dgm:pt modelId="{68459EBF-CAE9-47A6-B1E2-69AA1B902511}" type="parTrans" cxnId="{B90649E7-AA0E-4D1E-9CB2-F8C830D22E07}">
      <dgm:prSet/>
      <dgm:spPr/>
      <dgm:t>
        <a:bodyPr/>
        <a:lstStyle/>
        <a:p>
          <a:endParaRPr lang="en-IN"/>
        </a:p>
      </dgm:t>
    </dgm:pt>
    <dgm:pt modelId="{9603F5D5-28B6-432F-806C-B8493C7EAD66}" type="sibTrans" cxnId="{B90649E7-AA0E-4D1E-9CB2-F8C830D22E07}">
      <dgm:prSet/>
      <dgm:spPr/>
      <dgm:t>
        <a:bodyPr/>
        <a:lstStyle/>
        <a:p>
          <a:endParaRPr lang="en-IN"/>
        </a:p>
      </dgm:t>
    </dgm:pt>
    <dgm:pt modelId="{ECF7DB3D-81E4-48D8-8C72-BC6BC5694823}">
      <dgm:prSet phldrT="[Text]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IN" dirty="0"/>
            <a:t>Table 7 – ITC Reversal Bifurcation</a:t>
          </a:r>
        </a:p>
      </dgm:t>
    </dgm:pt>
    <dgm:pt modelId="{BB903416-DA51-49BD-9673-307442EDDAEA}" type="parTrans" cxnId="{0E265785-0763-453C-BF86-55ECF4E1F43D}">
      <dgm:prSet/>
      <dgm:spPr/>
      <dgm:t>
        <a:bodyPr/>
        <a:lstStyle/>
        <a:p>
          <a:endParaRPr lang="en-IN"/>
        </a:p>
      </dgm:t>
    </dgm:pt>
    <dgm:pt modelId="{DBCC851D-BF8A-4D24-B3C5-66AE8C459A80}" type="sibTrans" cxnId="{0E265785-0763-453C-BF86-55ECF4E1F43D}">
      <dgm:prSet/>
      <dgm:spPr/>
      <dgm:t>
        <a:bodyPr/>
        <a:lstStyle/>
        <a:p>
          <a:endParaRPr lang="en-IN"/>
        </a:p>
      </dgm:t>
    </dgm:pt>
    <dgm:pt modelId="{E8113750-1230-48C5-822C-9F71053C33D4}">
      <dgm:prSet phldrT="[Text]">
        <dgm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IN" dirty="0"/>
            <a:t>Table 8 – GSTR 2 A Reconciliation + ITC Eligible/Ineligible</a:t>
          </a:r>
        </a:p>
      </dgm:t>
    </dgm:pt>
    <dgm:pt modelId="{A9BA3A31-9E31-4B30-9B56-7086DF779BC9}" type="parTrans" cxnId="{6BF40B35-65FB-48F0-9E37-D764A49F0AE9}">
      <dgm:prSet/>
      <dgm:spPr/>
      <dgm:t>
        <a:bodyPr/>
        <a:lstStyle/>
        <a:p>
          <a:endParaRPr lang="en-IN"/>
        </a:p>
      </dgm:t>
    </dgm:pt>
    <dgm:pt modelId="{C34C61F2-D4BE-402A-AAFC-A571887C9534}" type="sibTrans" cxnId="{6BF40B35-65FB-48F0-9E37-D764A49F0AE9}">
      <dgm:prSet/>
      <dgm:spPr/>
      <dgm:t>
        <a:bodyPr/>
        <a:lstStyle/>
        <a:p>
          <a:endParaRPr lang="en-IN"/>
        </a:p>
      </dgm:t>
    </dgm:pt>
    <dgm:pt modelId="{EE551842-3E5C-4E29-8F98-94E3078259C6}">
      <dgm:prSet phldrT="[Text]">
        <dgm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IN" dirty="0"/>
            <a:t>Table 10 to 14 – Previous Year Data, Reported in CY Returns</a:t>
          </a:r>
        </a:p>
      </dgm:t>
    </dgm:pt>
    <dgm:pt modelId="{AE9AD48D-AC6D-415F-BAA8-92479F5354DA}" type="parTrans" cxnId="{79BAF7A9-01C3-419C-AA9A-4271C9BFDFFD}">
      <dgm:prSet/>
      <dgm:spPr/>
      <dgm:t>
        <a:bodyPr/>
        <a:lstStyle/>
        <a:p>
          <a:endParaRPr lang="en-IN"/>
        </a:p>
      </dgm:t>
    </dgm:pt>
    <dgm:pt modelId="{066EB68C-09E8-40DE-8DBD-4332E85A879B}" type="sibTrans" cxnId="{79BAF7A9-01C3-419C-AA9A-4271C9BFDFFD}">
      <dgm:prSet/>
      <dgm:spPr/>
      <dgm:t>
        <a:bodyPr/>
        <a:lstStyle/>
        <a:p>
          <a:endParaRPr lang="en-IN"/>
        </a:p>
      </dgm:t>
    </dgm:pt>
    <dgm:pt modelId="{B8A9B87B-A53A-4D40-AADA-FBED44ED1CF4}">
      <dgm:prSet phldrT="[Text]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IN" dirty="0"/>
            <a:t>Table 15 – Other Information – Demand &amp; Refunds</a:t>
          </a:r>
        </a:p>
      </dgm:t>
    </dgm:pt>
    <dgm:pt modelId="{693388DB-1BB3-49B3-BF1D-69010A01771D}" type="parTrans" cxnId="{D7D2D0C6-7AFB-4DD1-AE01-AEF85BBD05EE}">
      <dgm:prSet/>
      <dgm:spPr/>
      <dgm:t>
        <a:bodyPr/>
        <a:lstStyle/>
        <a:p>
          <a:endParaRPr lang="en-IN"/>
        </a:p>
      </dgm:t>
    </dgm:pt>
    <dgm:pt modelId="{CBA45E80-18AB-441D-8E7E-E0A839973406}" type="sibTrans" cxnId="{D7D2D0C6-7AFB-4DD1-AE01-AEF85BBD05EE}">
      <dgm:prSet/>
      <dgm:spPr/>
      <dgm:t>
        <a:bodyPr/>
        <a:lstStyle/>
        <a:p>
          <a:endParaRPr lang="en-IN"/>
        </a:p>
      </dgm:t>
    </dgm:pt>
    <dgm:pt modelId="{B76452DA-549A-4240-9DC8-1CFBA3DB387D}">
      <dgm:prSet phldrT="[Text]">
        <dgm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IN" dirty="0"/>
            <a:t>Table 16 – Inward Supply from Composition dealer/ Deemed Supply</a:t>
          </a:r>
        </a:p>
      </dgm:t>
    </dgm:pt>
    <dgm:pt modelId="{D026E944-C085-43AB-AF52-6D6AD91D6CA9}" type="parTrans" cxnId="{F87D2753-0A4E-4918-BCA8-6FCCEB7CD208}">
      <dgm:prSet/>
      <dgm:spPr/>
      <dgm:t>
        <a:bodyPr/>
        <a:lstStyle/>
        <a:p>
          <a:endParaRPr lang="en-IN"/>
        </a:p>
      </dgm:t>
    </dgm:pt>
    <dgm:pt modelId="{D8415A74-615B-4812-B27C-F974E1D65752}" type="sibTrans" cxnId="{F87D2753-0A4E-4918-BCA8-6FCCEB7CD208}">
      <dgm:prSet/>
      <dgm:spPr/>
      <dgm:t>
        <a:bodyPr/>
        <a:lstStyle/>
        <a:p>
          <a:endParaRPr lang="en-IN"/>
        </a:p>
      </dgm:t>
    </dgm:pt>
    <dgm:pt modelId="{0817095F-AAB1-429B-A893-1F0490DAF9FF}">
      <dgm:prSet phldrT="[Text]"/>
      <dgm:spPr/>
      <dgm:t>
        <a:bodyPr/>
        <a:lstStyle/>
        <a:p>
          <a:endParaRPr lang="en-IN" dirty="0"/>
        </a:p>
      </dgm:t>
    </dgm:pt>
    <dgm:pt modelId="{5F113A8A-E598-4A1F-8C8B-6183BE944222}" type="parTrans" cxnId="{C1BAA862-88CD-42D0-B6B6-900B71E54FD3}">
      <dgm:prSet/>
      <dgm:spPr/>
      <dgm:t>
        <a:bodyPr/>
        <a:lstStyle/>
        <a:p>
          <a:endParaRPr lang="en-IN"/>
        </a:p>
      </dgm:t>
    </dgm:pt>
    <dgm:pt modelId="{37C57EAC-B396-4A43-A8DC-70A715B7A8B5}" type="sibTrans" cxnId="{C1BAA862-88CD-42D0-B6B6-900B71E54FD3}">
      <dgm:prSet/>
      <dgm:spPr/>
      <dgm:t>
        <a:bodyPr/>
        <a:lstStyle/>
        <a:p>
          <a:endParaRPr lang="en-IN"/>
        </a:p>
      </dgm:t>
    </dgm:pt>
    <dgm:pt modelId="{D49085B7-93A0-474B-861A-AD2A00554432}">
      <dgm:prSet phldrT="[Text]">
        <dgm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en-IN" dirty="0"/>
        </a:p>
      </dgm:t>
    </dgm:pt>
    <dgm:pt modelId="{66543888-F9DC-42E1-99AC-B3CF9F95CF56}" type="parTrans" cxnId="{FBF84342-8262-44AD-83E3-DA127F5E4CCD}">
      <dgm:prSet/>
      <dgm:spPr/>
      <dgm:t>
        <a:bodyPr/>
        <a:lstStyle/>
        <a:p>
          <a:endParaRPr lang="en-IN"/>
        </a:p>
      </dgm:t>
    </dgm:pt>
    <dgm:pt modelId="{12EC1B4E-BF97-4D69-A4B9-64735E288EF5}" type="sibTrans" cxnId="{FBF84342-8262-44AD-83E3-DA127F5E4CCD}">
      <dgm:prSet/>
      <dgm:spPr/>
      <dgm:t>
        <a:bodyPr/>
        <a:lstStyle/>
        <a:p>
          <a:endParaRPr lang="en-IN"/>
        </a:p>
      </dgm:t>
    </dgm:pt>
    <dgm:pt modelId="{E535996C-2A71-40F2-809E-5E91BBE5068F}">
      <dgm:prSet phldrT="[Text]">
        <dgm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en-IN" dirty="0"/>
        </a:p>
      </dgm:t>
    </dgm:pt>
    <dgm:pt modelId="{6740E0DA-8C24-4470-8D3C-5D634B88E2B6}" type="parTrans" cxnId="{B1ADE6C0-0D5B-48B0-A368-F6C4695E5647}">
      <dgm:prSet/>
      <dgm:spPr/>
      <dgm:t>
        <a:bodyPr/>
        <a:lstStyle/>
        <a:p>
          <a:endParaRPr lang="en-IN"/>
        </a:p>
      </dgm:t>
    </dgm:pt>
    <dgm:pt modelId="{6515397D-F98B-4DA4-8B8F-AB3DD41AF9C5}" type="sibTrans" cxnId="{B1ADE6C0-0D5B-48B0-A368-F6C4695E5647}">
      <dgm:prSet/>
      <dgm:spPr/>
      <dgm:t>
        <a:bodyPr/>
        <a:lstStyle/>
        <a:p>
          <a:endParaRPr lang="en-IN"/>
        </a:p>
      </dgm:t>
    </dgm:pt>
    <dgm:pt modelId="{F41AA86C-5946-4073-8D7D-8F2C9E2A75E7}" type="pres">
      <dgm:prSet presAssocID="{D5BF0349-3FBD-4D32-94E1-2784F34079C9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EFC5F8D2-5BB7-402A-AF0B-910FAAA97235}" type="pres">
      <dgm:prSet presAssocID="{D5BF0349-3FBD-4D32-94E1-2784F34079C9}" presName="Name1" presStyleCnt="0"/>
      <dgm:spPr/>
    </dgm:pt>
    <dgm:pt modelId="{061CC320-A40B-4D00-846E-B671995BAC92}" type="pres">
      <dgm:prSet presAssocID="{D5BF0349-3FBD-4D32-94E1-2784F34079C9}" presName="cycle" presStyleCnt="0"/>
      <dgm:spPr/>
    </dgm:pt>
    <dgm:pt modelId="{9D401A30-8643-415E-87E3-18F0E3A5A1B1}" type="pres">
      <dgm:prSet presAssocID="{D5BF0349-3FBD-4D32-94E1-2784F34079C9}" presName="srcNode" presStyleLbl="node1" presStyleIdx="0" presStyleCnt="7"/>
      <dgm:spPr/>
    </dgm:pt>
    <dgm:pt modelId="{36E58BAB-3811-46B2-9580-25D604F50CA3}" type="pres">
      <dgm:prSet presAssocID="{D5BF0349-3FBD-4D32-94E1-2784F34079C9}" presName="conn" presStyleLbl="parChTrans1D2" presStyleIdx="0" presStyleCnt="1"/>
      <dgm:spPr/>
      <dgm:t>
        <a:bodyPr/>
        <a:lstStyle/>
        <a:p>
          <a:endParaRPr lang="en-US"/>
        </a:p>
      </dgm:t>
    </dgm:pt>
    <dgm:pt modelId="{78033F5D-D584-4C85-B2CE-E1C8DC10F3E8}" type="pres">
      <dgm:prSet presAssocID="{D5BF0349-3FBD-4D32-94E1-2784F34079C9}" presName="extraNode" presStyleLbl="node1" presStyleIdx="0" presStyleCnt="7"/>
      <dgm:spPr/>
    </dgm:pt>
    <dgm:pt modelId="{707BBB48-44A6-4C14-BAA2-997EF8583FA7}" type="pres">
      <dgm:prSet presAssocID="{D5BF0349-3FBD-4D32-94E1-2784F34079C9}" presName="dstNode" presStyleLbl="node1" presStyleIdx="0" presStyleCnt="7"/>
      <dgm:spPr/>
    </dgm:pt>
    <dgm:pt modelId="{39C43CE3-79A3-496B-8414-9299DAC493FA}" type="pres">
      <dgm:prSet presAssocID="{52BC80DE-E381-4E55-8750-86346EE4E07F}" presName="text_1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2F019A1-C14B-4EA9-89FA-1F4F792D4B1F}" type="pres">
      <dgm:prSet presAssocID="{52BC80DE-E381-4E55-8750-86346EE4E07F}" presName="accent_1" presStyleCnt="0"/>
      <dgm:spPr/>
    </dgm:pt>
    <dgm:pt modelId="{AAB404D4-63C5-4397-8529-DF9E11566552}" type="pres">
      <dgm:prSet presAssocID="{52BC80DE-E381-4E55-8750-86346EE4E07F}" presName="accentRepeatNode" presStyleLbl="solidFgAcc1" presStyleIdx="0" presStyleCnt="7"/>
      <dgm:spPr/>
    </dgm:pt>
    <dgm:pt modelId="{0B096699-5DA9-4619-BA32-07AD68E61B3C}" type="pres">
      <dgm:prSet presAssocID="{D2ED40B0-DA85-4B44-9329-29A7552CE17B}" presName="text_2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D489E4F-BD51-44F7-89F6-00D49943BAEF}" type="pres">
      <dgm:prSet presAssocID="{D2ED40B0-DA85-4B44-9329-29A7552CE17B}" presName="accent_2" presStyleCnt="0"/>
      <dgm:spPr/>
    </dgm:pt>
    <dgm:pt modelId="{0C054917-3AF8-41BD-85E0-7FBA3EE3000E}" type="pres">
      <dgm:prSet presAssocID="{D2ED40B0-DA85-4B44-9329-29A7552CE17B}" presName="accentRepeatNode" presStyleLbl="solidFgAcc1" presStyleIdx="1" presStyleCnt="7"/>
      <dgm:spPr/>
    </dgm:pt>
    <dgm:pt modelId="{32DF20E3-0951-40D4-A00E-F8D4FE80EAE7}" type="pres">
      <dgm:prSet presAssocID="{ECF7DB3D-81E4-48D8-8C72-BC6BC5694823}" presName="text_3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28C8E74-F570-46A3-9E08-80C582751C44}" type="pres">
      <dgm:prSet presAssocID="{ECF7DB3D-81E4-48D8-8C72-BC6BC5694823}" presName="accent_3" presStyleCnt="0"/>
      <dgm:spPr/>
    </dgm:pt>
    <dgm:pt modelId="{E901D190-9D5E-4C15-9534-6A73010E9A3B}" type="pres">
      <dgm:prSet presAssocID="{ECF7DB3D-81E4-48D8-8C72-BC6BC5694823}" presName="accentRepeatNode" presStyleLbl="solidFgAcc1" presStyleIdx="2" presStyleCnt="7"/>
      <dgm:spPr/>
    </dgm:pt>
    <dgm:pt modelId="{45521607-8892-40D0-AAE5-C3B433AD73B3}" type="pres">
      <dgm:prSet presAssocID="{E8113750-1230-48C5-822C-9F71053C33D4}" presName="text_4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2221778-809F-4107-AB93-B40A1AF55389}" type="pres">
      <dgm:prSet presAssocID="{E8113750-1230-48C5-822C-9F71053C33D4}" presName="accent_4" presStyleCnt="0"/>
      <dgm:spPr/>
    </dgm:pt>
    <dgm:pt modelId="{E210550D-4DA3-4CDF-97E4-D190926D68A9}" type="pres">
      <dgm:prSet presAssocID="{E8113750-1230-48C5-822C-9F71053C33D4}" presName="accentRepeatNode" presStyleLbl="solidFgAcc1" presStyleIdx="3" presStyleCnt="7"/>
      <dgm:spPr/>
    </dgm:pt>
    <dgm:pt modelId="{AA061434-B6C6-4F19-9E09-0942AD41D768}" type="pres">
      <dgm:prSet presAssocID="{EE551842-3E5C-4E29-8F98-94E3078259C6}" presName="text_5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2AA5C4B-8B58-448D-9C8D-A484B61B1AF7}" type="pres">
      <dgm:prSet presAssocID="{EE551842-3E5C-4E29-8F98-94E3078259C6}" presName="accent_5" presStyleCnt="0"/>
      <dgm:spPr/>
    </dgm:pt>
    <dgm:pt modelId="{558315A0-F193-440C-879D-98DCA6A490D8}" type="pres">
      <dgm:prSet presAssocID="{EE551842-3E5C-4E29-8F98-94E3078259C6}" presName="accentRepeatNode" presStyleLbl="solidFgAcc1" presStyleIdx="4" presStyleCnt="7"/>
      <dgm:spPr/>
    </dgm:pt>
    <dgm:pt modelId="{25891344-E0D1-45CF-929A-A236D22A1125}" type="pres">
      <dgm:prSet presAssocID="{B8A9B87B-A53A-4D40-AADA-FBED44ED1CF4}" presName="text_6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E908944-C4F3-42AD-8D72-CDBD705D7D37}" type="pres">
      <dgm:prSet presAssocID="{B8A9B87B-A53A-4D40-AADA-FBED44ED1CF4}" presName="accent_6" presStyleCnt="0"/>
      <dgm:spPr/>
    </dgm:pt>
    <dgm:pt modelId="{7B793BD4-3A4E-45C0-AE45-E1E24262C6F6}" type="pres">
      <dgm:prSet presAssocID="{B8A9B87B-A53A-4D40-AADA-FBED44ED1CF4}" presName="accentRepeatNode" presStyleLbl="solidFgAcc1" presStyleIdx="5" presStyleCnt="7"/>
      <dgm:spPr/>
    </dgm:pt>
    <dgm:pt modelId="{F5AFDA05-E82D-4272-A489-77E9D2263E01}" type="pres">
      <dgm:prSet presAssocID="{B76452DA-549A-4240-9DC8-1CFBA3DB387D}" presName="text_7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62B352F-4472-4908-AC0B-2747C1F89E9B}" type="pres">
      <dgm:prSet presAssocID="{B76452DA-549A-4240-9DC8-1CFBA3DB387D}" presName="accent_7" presStyleCnt="0"/>
      <dgm:spPr/>
    </dgm:pt>
    <dgm:pt modelId="{846199AE-6526-48BF-9765-4BACF825BF01}" type="pres">
      <dgm:prSet presAssocID="{B76452DA-549A-4240-9DC8-1CFBA3DB387D}" presName="accentRepeatNode" presStyleLbl="solidFgAcc1" presStyleIdx="6" presStyleCnt="7"/>
      <dgm:spPr/>
    </dgm:pt>
  </dgm:ptLst>
  <dgm:cxnLst>
    <dgm:cxn modelId="{75D723B8-D1AB-4B8B-8EDE-B5E7A049BDF2}" type="presOf" srcId="{B76452DA-549A-4240-9DC8-1CFBA3DB387D}" destId="{F5AFDA05-E82D-4272-A489-77E9D2263E01}" srcOrd="0" destOrd="0" presId="urn:microsoft.com/office/officeart/2008/layout/VerticalCurvedList"/>
    <dgm:cxn modelId="{B90649E7-AA0E-4D1E-9CB2-F8C830D22E07}" srcId="{D5BF0349-3FBD-4D32-94E1-2784F34079C9}" destId="{D2ED40B0-DA85-4B44-9329-29A7552CE17B}" srcOrd="1" destOrd="0" parTransId="{68459EBF-CAE9-47A6-B1E2-69AA1B902511}" sibTransId="{9603F5D5-28B6-432F-806C-B8493C7EAD66}"/>
    <dgm:cxn modelId="{FBF84342-8262-44AD-83E3-DA127F5E4CCD}" srcId="{D5BF0349-3FBD-4D32-94E1-2784F34079C9}" destId="{D49085B7-93A0-474B-861A-AD2A00554432}" srcOrd="8" destOrd="0" parTransId="{66543888-F9DC-42E1-99AC-B3CF9F95CF56}" sibTransId="{12EC1B4E-BF97-4D69-A4B9-64735E288EF5}"/>
    <dgm:cxn modelId="{75B4CC81-8561-433B-9BAB-A6D2FC84A640}" type="presOf" srcId="{EE551842-3E5C-4E29-8F98-94E3078259C6}" destId="{AA061434-B6C6-4F19-9E09-0942AD41D768}" srcOrd="0" destOrd="0" presId="urn:microsoft.com/office/officeart/2008/layout/VerticalCurvedList"/>
    <dgm:cxn modelId="{B1ADE6C0-0D5B-48B0-A368-F6C4695E5647}" srcId="{D5BF0349-3FBD-4D32-94E1-2784F34079C9}" destId="{E535996C-2A71-40F2-809E-5E91BBE5068F}" srcOrd="7" destOrd="0" parTransId="{6740E0DA-8C24-4470-8D3C-5D634B88E2B6}" sibTransId="{6515397D-F98B-4DA4-8B8F-AB3DD41AF9C5}"/>
    <dgm:cxn modelId="{C1BAA862-88CD-42D0-B6B6-900B71E54FD3}" srcId="{D5BF0349-3FBD-4D32-94E1-2784F34079C9}" destId="{0817095F-AAB1-429B-A893-1F0490DAF9FF}" srcOrd="9" destOrd="0" parTransId="{5F113A8A-E598-4A1F-8C8B-6183BE944222}" sibTransId="{37C57EAC-B396-4A43-A8DC-70A715B7A8B5}"/>
    <dgm:cxn modelId="{D7D2D0C6-7AFB-4DD1-AE01-AEF85BBD05EE}" srcId="{D5BF0349-3FBD-4D32-94E1-2784F34079C9}" destId="{B8A9B87B-A53A-4D40-AADA-FBED44ED1CF4}" srcOrd="5" destOrd="0" parTransId="{693388DB-1BB3-49B3-BF1D-69010A01771D}" sibTransId="{CBA45E80-18AB-441D-8E7E-E0A839973406}"/>
    <dgm:cxn modelId="{3A2BF36D-BB2D-4393-BBD3-0BA96E4D68A7}" srcId="{D5BF0349-3FBD-4D32-94E1-2784F34079C9}" destId="{52BC80DE-E381-4E55-8750-86346EE4E07F}" srcOrd="0" destOrd="0" parTransId="{81521306-2B9C-4856-9022-1FD43AF91A49}" sibTransId="{2426A3C7-50FF-47D3-828B-DFC5958011FD}"/>
    <dgm:cxn modelId="{D201E2BF-CD03-4945-8891-020146633069}" type="presOf" srcId="{D5BF0349-3FBD-4D32-94E1-2784F34079C9}" destId="{F41AA86C-5946-4073-8D7D-8F2C9E2A75E7}" srcOrd="0" destOrd="0" presId="urn:microsoft.com/office/officeart/2008/layout/VerticalCurvedList"/>
    <dgm:cxn modelId="{F87D2753-0A4E-4918-BCA8-6FCCEB7CD208}" srcId="{D5BF0349-3FBD-4D32-94E1-2784F34079C9}" destId="{B76452DA-549A-4240-9DC8-1CFBA3DB387D}" srcOrd="6" destOrd="0" parTransId="{D026E944-C085-43AB-AF52-6D6AD91D6CA9}" sibTransId="{D8415A74-615B-4812-B27C-F974E1D65752}"/>
    <dgm:cxn modelId="{23E428F6-8871-46B5-96A9-7246136FE00A}" type="presOf" srcId="{2426A3C7-50FF-47D3-828B-DFC5958011FD}" destId="{36E58BAB-3811-46B2-9580-25D604F50CA3}" srcOrd="0" destOrd="0" presId="urn:microsoft.com/office/officeart/2008/layout/VerticalCurvedList"/>
    <dgm:cxn modelId="{6BF40B35-65FB-48F0-9E37-D764A49F0AE9}" srcId="{D5BF0349-3FBD-4D32-94E1-2784F34079C9}" destId="{E8113750-1230-48C5-822C-9F71053C33D4}" srcOrd="3" destOrd="0" parTransId="{A9BA3A31-9E31-4B30-9B56-7086DF779BC9}" sibTransId="{C34C61F2-D4BE-402A-AAFC-A571887C9534}"/>
    <dgm:cxn modelId="{E0B36E60-7843-49F4-B22F-F50E9CAAAD22}" type="presOf" srcId="{D2ED40B0-DA85-4B44-9329-29A7552CE17B}" destId="{0B096699-5DA9-4619-BA32-07AD68E61B3C}" srcOrd="0" destOrd="0" presId="urn:microsoft.com/office/officeart/2008/layout/VerticalCurvedList"/>
    <dgm:cxn modelId="{79BAF7A9-01C3-419C-AA9A-4271C9BFDFFD}" srcId="{D5BF0349-3FBD-4D32-94E1-2784F34079C9}" destId="{EE551842-3E5C-4E29-8F98-94E3078259C6}" srcOrd="4" destOrd="0" parTransId="{AE9AD48D-AC6D-415F-BAA8-92479F5354DA}" sibTransId="{066EB68C-09E8-40DE-8DBD-4332E85A879B}"/>
    <dgm:cxn modelId="{1107BE57-02E8-46D9-8B01-A1A685C038C5}" type="presOf" srcId="{E8113750-1230-48C5-822C-9F71053C33D4}" destId="{45521607-8892-40D0-AAE5-C3B433AD73B3}" srcOrd="0" destOrd="0" presId="urn:microsoft.com/office/officeart/2008/layout/VerticalCurvedList"/>
    <dgm:cxn modelId="{B6EDF561-BF3C-4447-99D2-26394DE68E61}" type="presOf" srcId="{B8A9B87B-A53A-4D40-AADA-FBED44ED1CF4}" destId="{25891344-E0D1-45CF-929A-A236D22A1125}" srcOrd="0" destOrd="0" presId="urn:microsoft.com/office/officeart/2008/layout/VerticalCurvedList"/>
    <dgm:cxn modelId="{78EB7558-29CE-4F97-BE56-E03E537205D2}" type="presOf" srcId="{52BC80DE-E381-4E55-8750-86346EE4E07F}" destId="{39C43CE3-79A3-496B-8414-9299DAC493FA}" srcOrd="0" destOrd="0" presId="urn:microsoft.com/office/officeart/2008/layout/VerticalCurvedList"/>
    <dgm:cxn modelId="{0E265785-0763-453C-BF86-55ECF4E1F43D}" srcId="{D5BF0349-3FBD-4D32-94E1-2784F34079C9}" destId="{ECF7DB3D-81E4-48D8-8C72-BC6BC5694823}" srcOrd="2" destOrd="0" parTransId="{BB903416-DA51-49BD-9673-307442EDDAEA}" sibTransId="{DBCC851D-BF8A-4D24-B3C5-66AE8C459A80}"/>
    <dgm:cxn modelId="{C5683697-F123-4B0F-843C-152A7A57CCE0}" type="presOf" srcId="{ECF7DB3D-81E4-48D8-8C72-BC6BC5694823}" destId="{32DF20E3-0951-40D4-A00E-F8D4FE80EAE7}" srcOrd="0" destOrd="0" presId="urn:microsoft.com/office/officeart/2008/layout/VerticalCurvedList"/>
    <dgm:cxn modelId="{7F295E16-838C-42E1-9AC6-01CBF578E0EA}" type="presParOf" srcId="{F41AA86C-5946-4073-8D7D-8F2C9E2A75E7}" destId="{EFC5F8D2-5BB7-402A-AF0B-910FAAA97235}" srcOrd="0" destOrd="0" presId="urn:microsoft.com/office/officeart/2008/layout/VerticalCurvedList"/>
    <dgm:cxn modelId="{867EF11F-85FC-4C72-AD69-35E1BD2F11C3}" type="presParOf" srcId="{EFC5F8D2-5BB7-402A-AF0B-910FAAA97235}" destId="{061CC320-A40B-4D00-846E-B671995BAC92}" srcOrd="0" destOrd="0" presId="urn:microsoft.com/office/officeart/2008/layout/VerticalCurvedList"/>
    <dgm:cxn modelId="{7CD30F65-2958-4DB2-9830-2AE2A68D5236}" type="presParOf" srcId="{061CC320-A40B-4D00-846E-B671995BAC92}" destId="{9D401A30-8643-415E-87E3-18F0E3A5A1B1}" srcOrd="0" destOrd="0" presId="urn:microsoft.com/office/officeart/2008/layout/VerticalCurvedList"/>
    <dgm:cxn modelId="{FF5C4F7E-EA21-4E1B-90E7-185D160501BE}" type="presParOf" srcId="{061CC320-A40B-4D00-846E-B671995BAC92}" destId="{36E58BAB-3811-46B2-9580-25D604F50CA3}" srcOrd="1" destOrd="0" presId="urn:microsoft.com/office/officeart/2008/layout/VerticalCurvedList"/>
    <dgm:cxn modelId="{A82D774B-E77F-4163-A9E3-0E8A15B771C5}" type="presParOf" srcId="{061CC320-A40B-4D00-846E-B671995BAC92}" destId="{78033F5D-D584-4C85-B2CE-E1C8DC10F3E8}" srcOrd="2" destOrd="0" presId="urn:microsoft.com/office/officeart/2008/layout/VerticalCurvedList"/>
    <dgm:cxn modelId="{CD24B93E-D536-44FD-90F9-2EB3F6E4C035}" type="presParOf" srcId="{061CC320-A40B-4D00-846E-B671995BAC92}" destId="{707BBB48-44A6-4C14-BAA2-997EF8583FA7}" srcOrd="3" destOrd="0" presId="urn:microsoft.com/office/officeart/2008/layout/VerticalCurvedList"/>
    <dgm:cxn modelId="{C855F1E4-C01A-4D86-AE56-5D2ECE178D58}" type="presParOf" srcId="{EFC5F8D2-5BB7-402A-AF0B-910FAAA97235}" destId="{39C43CE3-79A3-496B-8414-9299DAC493FA}" srcOrd="1" destOrd="0" presId="urn:microsoft.com/office/officeart/2008/layout/VerticalCurvedList"/>
    <dgm:cxn modelId="{E1C928AD-B2BB-4C6F-B811-E3B5B4AB9A03}" type="presParOf" srcId="{EFC5F8D2-5BB7-402A-AF0B-910FAAA97235}" destId="{A2F019A1-C14B-4EA9-89FA-1F4F792D4B1F}" srcOrd="2" destOrd="0" presId="urn:microsoft.com/office/officeart/2008/layout/VerticalCurvedList"/>
    <dgm:cxn modelId="{C39C30F2-D732-45A3-8160-DDE4D8F25FAA}" type="presParOf" srcId="{A2F019A1-C14B-4EA9-89FA-1F4F792D4B1F}" destId="{AAB404D4-63C5-4397-8529-DF9E11566552}" srcOrd="0" destOrd="0" presId="urn:microsoft.com/office/officeart/2008/layout/VerticalCurvedList"/>
    <dgm:cxn modelId="{60037F95-8057-4CDF-8F86-DD4A8653616E}" type="presParOf" srcId="{EFC5F8D2-5BB7-402A-AF0B-910FAAA97235}" destId="{0B096699-5DA9-4619-BA32-07AD68E61B3C}" srcOrd="3" destOrd="0" presId="urn:microsoft.com/office/officeart/2008/layout/VerticalCurvedList"/>
    <dgm:cxn modelId="{14C76FE3-1D47-4C9B-B446-23F2824D1B03}" type="presParOf" srcId="{EFC5F8D2-5BB7-402A-AF0B-910FAAA97235}" destId="{5D489E4F-BD51-44F7-89F6-00D49943BAEF}" srcOrd="4" destOrd="0" presId="urn:microsoft.com/office/officeart/2008/layout/VerticalCurvedList"/>
    <dgm:cxn modelId="{2240378A-C47E-4205-AC28-F45E4EAEB2E2}" type="presParOf" srcId="{5D489E4F-BD51-44F7-89F6-00D49943BAEF}" destId="{0C054917-3AF8-41BD-85E0-7FBA3EE3000E}" srcOrd="0" destOrd="0" presId="urn:microsoft.com/office/officeart/2008/layout/VerticalCurvedList"/>
    <dgm:cxn modelId="{4CEA1CCB-E3C8-4EA0-A8DB-8B81A1B95552}" type="presParOf" srcId="{EFC5F8D2-5BB7-402A-AF0B-910FAAA97235}" destId="{32DF20E3-0951-40D4-A00E-F8D4FE80EAE7}" srcOrd="5" destOrd="0" presId="urn:microsoft.com/office/officeart/2008/layout/VerticalCurvedList"/>
    <dgm:cxn modelId="{D27E6852-0E4F-4935-8147-87704E3027FD}" type="presParOf" srcId="{EFC5F8D2-5BB7-402A-AF0B-910FAAA97235}" destId="{D28C8E74-F570-46A3-9E08-80C582751C44}" srcOrd="6" destOrd="0" presId="urn:microsoft.com/office/officeart/2008/layout/VerticalCurvedList"/>
    <dgm:cxn modelId="{4A50DBEA-8BD5-4243-BB09-D38100DC2313}" type="presParOf" srcId="{D28C8E74-F570-46A3-9E08-80C582751C44}" destId="{E901D190-9D5E-4C15-9534-6A73010E9A3B}" srcOrd="0" destOrd="0" presId="urn:microsoft.com/office/officeart/2008/layout/VerticalCurvedList"/>
    <dgm:cxn modelId="{F87FEE74-BA57-4BE8-AF09-9DC42AFB0E81}" type="presParOf" srcId="{EFC5F8D2-5BB7-402A-AF0B-910FAAA97235}" destId="{45521607-8892-40D0-AAE5-C3B433AD73B3}" srcOrd="7" destOrd="0" presId="urn:microsoft.com/office/officeart/2008/layout/VerticalCurvedList"/>
    <dgm:cxn modelId="{06CB2680-6B00-49E4-B740-B03B6E37EEE2}" type="presParOf" srcId="{EFC5F8D2-5BB7-402A-AF0B-910FAAA97235}" destId="{D2221778-809F-4107-AB93-B40A1AF55389}" srcOrd="8" destOrd="0" presId="urn:microsoft.com/office/officeart/2008/layout/VerticalCurvedList"/>
    <dgm:cxn modelId="{08DCA1CC-B543-4C27-91C2-A6C0A8225AB7}" type="presParOf" srcId="{D2221778-809F-4107-AB93-B40A1AF55389}" destId="{E210550D-4DA3-4CDF-97E4-D190926D68A9}" srcOrd="0" destOrd="0" presId="urn:microsoft.com/office/officeart/2008/layout/VerticalCurvedList"/>
    <dgm:cxn modelId="{D7A670A4-9027-4258-A6E7-822A12498E3C}" type="presParOf" srcId="{EFC5F8D2-5BB7-402A-AF0B-910FAAA97235}" destId="{AA061434-B6C6-4F19-9E09-0942AD41D768}" srcOrd="9" destOrd="0" presId="urn:microsoft.com/office/officeart/2008/layout/VerticalCurvedList"/>
    <dgm:cxn modelId="{305181DD-015A-4166-9382-3563CF2F4FCC}" type="presParOf" srcId="{EFC5F8D2-5BB7-402A-AF0B-910FAAA97235}" destId="{A2AA5C4B-8B58-448D-9C8D-A484B61B1AF7}" srcOrd="10" destOrd="0" presId="urn:microsoft.com/office/officeart/2008/layout/VerticalCurvedList"/>
    <dgm:cxn modelId="{A4056FD8-7EE1-4DBD-83FE-F555E3FBB9E8}" type="presParOf" srcId="{A2AA5C4B-8B58-448D-9C8D-A484B61B1AF7}" destId="{558315A0-F193-440C-879D-98DCA6A490D8}" srcOrd="0" destOrd="0" presId="urn:microsoft.com/office/officeart/2008/layout/VerticalCurvedList"/>
    <dgm:cxn modelId="{53760BA0-37F9-4B40-B4C6-E0D0BC557AD3}" type="presParOf" srcId="{EFC5F8D2-5BB7-402A-AF0B-910FAAA97235}" destId="{25891344-E0D1-45CF-929A-A236D22A1125}" srcOrd="11" destOrd="0" presId="urn:microsoft.com/office/officeart/2008/layout/VerticalCurvedList"/>
    <dgm:cxn modelId="{F8A557B1-DCCE-4A21-AABE-AAB67DE84351}" type="presParOf" srcId="{EFC5F8D2-5BB7-402A-AF0B-910FAAA97235}" destId="{8E908944-C4F3-42AD-8D72-CDBD705D7D37}" srcOrd="12" destOrd="0" presId="urn:microsoft.com/office/officeart/2008/layout/VerticalCurvedList"/>
    <dgm:cxn modelId="{8AAFA5DF-39BF-4093-9B1A-B76C271D93C3}" type="presParOf" srcId="{8E908944-C4F3-42AD-8D72-CDBD705D7D37}" destId="{7B793BD4-3A4E-45C0-AE45-E1E24262C6F6}" srcOrd="0" destOrd="0" presId="urn:microsoft.com/office/officeart/2008/layout/VerticalCurvedList"/>
    <dgm:cxn modelId="{78AE54EB-D6F7-4833-BC4D-15556ED2C483}" type="presParOf" srcId="{EFC5F8D2-5BB7-402A-AF0B-910FAAA97235}" destId="{F5AFDA05-E82D-4272-A489-77E9D2263E01}" srcOrd="13" destOrd="0" presId="urn:microsoft.com/office/officeart/2008/layout/VerticalCurvedList"/>
    <dgm:cxn modelId="{8D2DAF53-7092-4BBD-9BAC-93ADAAC6A63D}" type="presParOf" srcId="{EFC5F8D2-5BB7-402A-AF0B-910FAAA97235}" destId="{262B352F-4472-4908-AC0B-2747C1F89E9B}" srcOrd="14" destOrd="0" presId="urn:microsoft.com/office/officeart/2008/layout/VerticalCurvedList"/>
    <dgm:cxn modelId="{5CBDD9DD-BC55-47ED-8485-C4DE23529A2B}" type="presParOf" srcId="{262B352F-4472-4908-AC0B-2747C1F89E9B}" destId="{846199AE-6526-48BF-9765-4BACF825BF01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BF05C5C-8174-416B-A4E4-D2BD0F5B06EC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IN"/>
        </a:p>
      </dgm:t>
    </dgm:pt>
    <dgm:pt modelId="{DBB5CA97-9DCB-4FCB-BA79-B701F80640C4}">
      <dgm:prSet phldrT="[Text]">
        <dgm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IN" dirty="0"/>
            <a:t>Table 17 – Rate of Tax for HSN outward Supplies</a:t>
          </a:r>
        </a:p>
      </dgm:t>
    </dgm:pt>
    <dgm:pt modelId="{EDF0BAB5-EADF-406E-9CBB-C4C0AFEEE0DE}" type="parTrans" cxnId="{E9A05FF2-4408-40CC-9CB2-DF8EFAF1F2EE}">
      <dgm:prSet/>
      <dgm:spPr/>
      <dgm:t>
        <a:bodyPr/>
        <a:lstStyle/>
        <a:p>
          <a:endParaRPr lang="en-IN"/>
        </a:p>
      </dgm:t>
    </dgm:pt>
    <dgm:pt modelId="{E2D141F2-0C96-46F8-B4C3-2E40151ED261}" type="sibTrans" cxnId="{E9A05FF2-4408-40CC-9CB2-DF8EFAF1F2EE}">
      <dgm:prSet/>
      <dgm:spPr/>
      <dgm:t>
        <a:bodyPr/>
        <a:lstStyle/>
        <a:p>
          <a:endParaRPr lang="en-IN"/>
        </a:p>
      </dgm:t>
    </dgm:pt>
    <dgm:pt modelId="{F42D8526-B13D-4125-AAE4-08C69A780FC7}">
      <dgm:prSet phldrT="[Text]">
        <dgm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IN" dirty="0"/>
            <a:t>Table 18 – HSN Details of inward supplies subject to 10% </a:t>
          </a:r>
          <a:r>
            <a:rPr lang="en-IN" dirty="0" err="1"/>
            <a:t>Crieterion</a:t>
          </a:r>
          <a:r>
            <a:rPr lang="en-IN" dirty="0"/>
            <a:t> </a:t>
          </a:r>
        </a:p>
      </dgm:t>
    </dgm:pt>
    <dgm:pt modelId="{8DF5E88B-A35A-4ED6-848F-29A7B954ABA2}" type="parTrans" cxnId="{A115DABA-17DD-4E78-A7AE-2A29E8F8EEC5}">
      <dgm:prSet/>
      <dgm:spPr/>
      <dgm:t>
        <a:bodyPr/>
        <a:lstStyle/>
        <a:p>
          <a:endParaRPr lang="en-IN"/>
        </a:p>
      </dgm:t>
    </dgm:pt>
    <dgm:pt modelId="{1DAD1B4A-85E5-4F1C-95A2-E36E225F1441}" type="sibTrans" cxnId="{A115DABA-17DD-4E78-A7AE-2A29E8F8EEC5}">
      <dgm:prSet/>
      <dgm:spPr/>
      <dgm:t>
        <a:bodyPr/>
        <a:lstStyle/>
        <a:p>
          <a:endParaRPr lang="en-IN"/>
        </a:p>
      </dgm:t>
    </dgm:pt>
    <dgm:pt modelId="{71E2B2A6-07F6-4F61-A551-B7FD6C5BA34F}" type="pres">
      <dgm:prSet presAssocID="{EBF05C5C-8174-416B-A4E4-D2BD0F5B06EC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7400DCCB-992A-4C47-BA70-B374E38AD864}" type="pres">
      <dgm:prSet presAssocID="{EBF05C5C-8174-416B-A4E4-D2BD0F5B06EC}" presName="Name1" presStyleCnt="0"/>
      <dgm:spPr/>
    </dgm:pt>
    <dgm:pt modelId="{6796AEDC-19BA-4192-95DD-A7BE3ABC710D}" type="pres">
      <dgm:prSet presAssocID="{EBF05C5C-8174-416B-A4E4-D2BD0F5B06EC}" presName="cycle" presStyleCnt="0"/>
      <dgm:spPr/>
    </dgm:pt>
    <dgm:pt modelId="{287334DA-6578-4F33-85B5-6E905A94BED2}" type="pres">
      <dgm:prSet presAssocID="{EBF05C5C-8174-416B-A4E4-D2BD0F5B06EC}" presName="srcNode" presStyleLbl="node1" presStyleIdx="0" presStyleCnt="2"/>
      <dgm:spPr/>
    </dgm:pt>
    <dgm:pt modelId="{874F84F0-B1A8-4953-A403-34CE32419427}" type="pres">
      <dgm:prSet presAssocID="{EBF05C5C-8174-416B-A4E4-D2BD0F5B06EC}" presName="conn" presStyleLbl="parChTrans1D2" presStyleIdx="0" presStyleCnt="1"/>
      <dgm:spPr/>
      <dgm:t>
        <a:bodyPr/>
        <a:lstStyle/>
        <a:p>
          <a:endParaRPr lang="en-US"/>
        </a:p>
      </dgm:t>
    </dgm:pt>
    <dgm:pt modelId="{34DE00F0-052F-4E23-8CA9-2F18E3F21C3E}" type="pres">
      <dgm:prSet presAssocID="{EBF05C5C-8174-416B-A4E4-D2BD0F5B06EC}" presName="extraNode" presStyleLbl="node1" presStyleIdx="0" presStyleCnt="2"/>
      <dgm:spPr/>
    </dgm:pt>
    <dgm:pt modelId="{290FA851-2737-44A1-A1F8-E9B913224575}" type="pres">
      <dgm:prSet presAssocID="{EBF05C5C-8174-416B-A4E4-D2BD0F5B06EC}" presName="dstNode" presStyleLbl="node1" presStyleIdx="0" presStyleCnt="2"/>
      <dgm:spPr/>
    </dgm:pt>
    <dgm:pt modelId="{FB180E6D-C597-4EC7-9A7F-0EB439786A49}" type="pres">
      <dgm:prSet presAssocID="{DBB5CA97-9DCB-4FCB-BA79-B701F80640C4}" presName="text_1" presStyleLbl="node1" presStyleIdx="0" presStyleCnt="2" custScaleX="101585" custScaleY="3907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D24A523-BD9F-4C33-BCA6-52B4A41BD27B}" type="pres">
      <dgm:prSet presAssocID="{DBB5CA97-9DCB-4FCB-BA79-B701F80640C4}" presName="accent_1" presStyleCnt="0"/>
      <dgm:spPr/>
    </dgm:pt>
    <dgm:pt modelId="{EAC593CD-58FC-4DB9-8565-C404A63E3C8C}" type="pres">
      <dgm:prSet presAssocID="{DBB5CA97-9DCB-4FCB-BA79-B701F80640C4}" presName="accentRepeatNode" presStyleLbl="solidFgAcc1" presStyleIdx="0" presStyleCnt="2" custScaleX="41554" custScaleY="35637"/>
      <dgm:spPr/>
    </dgm:pt>
    <dgm:pt modelId="{EC9A6BF8-EFFC-4777-82B3-2CED838C4471}" type="pres">
      <dgm:prSet presAssocID="{F42D8526-B13D-4125-AAE4-08C69A780FC7}" presName="text_2" presStyleLbl="node1" presStyleIdx="1" presStyleCnt="2" custScaleY="4265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59A4360-C4A5-4AB2-89B8-5B37FDF74066}" type="pres">
      <dgm:prSet presAssocID="{F42D8526-B13D-4125-AAE4-08C69A780FC7}" presName="accent_2" presStyleCnt="0"/>
      <dgm:spPr/>
    </dgm:pt>
    <dgm:pt modelId="{964E3F61-7D11-4DC6-8931-0D7D50FB55E0}" type="pres">
      <dgm:prSet presAssocID="{F42D8526-B13D-4125-AAE4-08C69A780FC7}" presName="accentRepeatNode" presStyleLbl="solidFgAcc1" presStyleIdx="1" presStyleCnt="2" custScaleX="42015" custScaleY="31871"/>
      <dgm:spPr/>
    </dgm:pt>
  </dgm:ptLst>
  <dgm:cxnLst>
    <dgm:cxn modelId="{212D6FA5-C2B2-4D49-B3E4-80AF4B88C93A}" type="presOf" srcId="{EBF05C5C-8174-416B-A4E4-D2BD0F5B06EC}" destId="{71E2B2A6-07F6-4F61-A551-B7FD6C5BA34F}" srcOrd="0" destOrd="0" presId="urn:microsoft.com/office/officeart/2008/layout/VerticalCurvedList"/>
    <dgm:cxn modelId="{E9A05FF2-4408-40CC-9CB2-DF8EFAF1F2EE}" srcId="{EBF05C5C-8174-416B-A4E4-D2BD0F5B06EC}" destId="{DBB5CA97-9DCB-4FCB-BA79-B701F80640C4}" srcOrd="0" destOrd="0" parTransId="{EDF0BAB5-EADF-406E-9CBB-C4C0AFEEE0DE}" sibTransId="{E2D141F2-0C96-46F8-B4C3-2E40151ED261}"/>
    <dgm:cxn modelId="{64A524DA-8098-4EED-8543-FE3A9850F2ED}" type="presOf" srcId="{DBB5CA97-9DCB-4FCB-BA79-B701F80640C4}" destId="{FB180E6D-C597-4EC7-9A7F-0EB439786A49}" srcOrd="0" destOrd="0" presId="urn:microsoft.com/office/officeart/2008/layout/VerticalCurvedList"/>
    <dgm:cxn modelId="{EB47C095-3096-4C65-9A4D-56CB965A4F2F}" type="presOf" srcId="{F42D8526-B13D-4125-AAE4-08C69A780FC7}" destId="{EC9A6BF8-EFFC-4777-82B3-2CED838C4471}" srcOrd="0" destOrd="0" presId="urn:microsoft.com/office/officeart/2008/layout/VerticalCurvedList"/>
    <dgm:cxn modelId="{CF05C7F5-8DF1-4581-9B7C-A627E572800B}" type="presOf" srcId="{E2D141F2-0C96-46F8-B4C3-2E40151ED261}" destId="{874F84F0-B1A8-4953-A403-34CE32419427}" srcOrd="0" destOrd="0" presId="urn:microsoft.com/office/officeart/2008/layout/VerticalCurvedList"/>
    <dgm:cxn modelId="{A115DABA-17DD-4E78-A7AE-2A29E8F8EEC5}" srcId="{EBF05C5C-8174-416B-A4E4-D2BD0F5B06EC}" destId="{F42D8526-B13D-4125-AAE4-08C69A780FC7}" srcOrd="1" destOrd="0" parTransId="{8DF5E88B-A35A-4ED6-848F-29A7B954ABA2}" sibTransId="{1DAD1B4A-85E5-4F1C-95A2-E36E225F1441}"/>
    <dgm:cxn modelId="{F113E7D9-4002-4BC3-A979-554DB4B75BCB}" type="presParOf" srcId="{71E2B2A6-07F6-4F61-A551-B7FD6C5BA34F}" destId="{7400DCCB-992A-4C47-BA70-B374E38AD864}" srcOrd="0" destOrd="0" presId="urn:microsoft.com/office/officeart/2008/layout/VerticalCurvedList"/>
    <dgm:cxn modelId="{A1A3F74D-AE0E-4788-A450-C333CC0F7F4E}" type="presParOf" srcId="{7400DCCB-992A-4C47-BA70-B374E38AD864}" destId="{6796AEDC-19BA-4192-95DD-A7BE3ABC710D}" srcOrd="0" destOrd="0" presId="urn:microsoft.com/office/officeart/2008/layout/VerticalCurvedList"/>
    <dgm:cxn modelId="{E5E90DF3-CB2C-41C8-AE7C-3D154549ECCB}" type="presParOf" srcId="{6796AEDC-19BA-4192-95DD-A7BE3ABC710D}" destId="{287334DA-6578-4F33-85B5-6E905A94BED2}" srcOrd="0" destOrd="0" presId="urn:microsoft.com/office/officeart/2008/layout/VerticalCurvedList"/>
    <dgm:cxn modelId="{ECA02E60-9A77-49BF-B41C-9029DCC0F21C}" type="presParOf" srcId="{6796AEDC-19BA-4192-95DD-A7BE3ABC710D}" destId="{874F84F0-B1A8-4953-A403-34CE32419427}" srcOrd="1" destOrd="0" presId="urn:microsoft.com/office/officeart/2008/layout/VerticalCurvedList"/>
    <dgm:cxn modelId="{CDF1DA0F-1B6B-4A5C-9EDC-FECDBD89A516}" type="presParOf" srcId="{6796AEDC-19BA-4192-95DD-A7BE3ABC710D}" destId="{34DE00F0-052F-4E23-8CA9-2F18E3F21C3E}" srcOrd="2" destOrd="0" presId="urn:microsoft.com/office/officeart/2008/layout/VerticalCurvedList"/>
    <dgm:cxn modelId="{02B01139-3E78-4C84-9BF7-D9CEE3896666}" type="presParOf" srcId="{6796AEDC-19BA-4192-95DD-A7BE3ABC710D}" destId="{290FA851-2737-44A1-A1F8-E9B913224575}" srcOrd="3" destOrd="0" presId="urn:microsoft.com/office/officeart/2008/layout/VerticalCurvedList"/>
    <dgm:cxn modelId="{6A31A72D-6D61-4609-9D97-4E3F81623EAF}" type="presParOf" srcId="{7400DCCB-992A-4C47-BA70-B374E38AD864}" destId="{FB180E6D-C597-4EC7-9A7F-0EB439786A49}" srcOrd="1" destOrd="0" presId="urn:microsoft.com/office/officeart/2008/layout/VerticalCurvedList"/>
    <dgm:cxn modelId="{3D39C039-FAE4-4950-8DE2-A6A5C0A90B5D}" type="presParOf" srcId="{7400DCCB-992A-4C47-BA70-B374E38AD864}" destId="{0D24A523-BD9F-4C33-BCA6-52B4A41BD27B}" srcOrd="2" destOrd="0" presId="urn:microsoft.com/office/officeart/2008/layout/VerticalCurvedList"/>
    <dgm:cxn modelId="{E7C8C244-03CA-44ED-B10B-827E82E5A1CC}" type="presParOf" srcId="{0D24A523-BD9F-4C33-BCA6-52B4A41BD27B}" destId="{EAC593CD-58FC-4DB9-8565-C404A63E3C8C}" srcOrd="0" destOrd="0" presId="urn:microsoft.com/office/officeart/2008/layout/VerticalCurvedList"/>
    <dgm:cxn modelId="{A239A1DA-9C21-4B9A-A7B9-629DCF8CB1CA}" type="presParOf" srcId="{7400DCCB-992A-4C47-BA70-B374E38AD864}" destId="{EC9A6BF8-EFFC-4777-82B3-2CED838C4471}" srcOrd="3" destOrd="0" presId="urn:microsoft.com/office/officeart/2008/layout/VerticalCurvedList"/>
    <dgm:cxn modelId="{1CEEB7A7-E6E8-4836-B35A-7FFF727C5652}" type="presParOf" srcId="{7400DCCB-992A-4C47-BA70-B374E38AD864}" destId="{959A4360-C4A5-4AB2-89B8-5B37FDF74066}" srcOrd="4" destOrd="0" presId="urn:microsoft.com/office/officeart/2008/layout/VerticalCurvedList"/>
    <dgm:cxn modelId="{BEA86D59-D9BB-4D4C-A619-A8F8DEDD29B5}" type="presParOf" srcId="{959A4360-C4A5-4AB2-89B8-5B37FDF74066}" destId="{964E3F61-7D11-4DC6-8931-0D7D50FB55E0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A89890B-B4C3-4D05-94B9-042FD247E386}" type="doc">
      <dgm:prSet loTypeId="urn:microsoft.com/office/officeart/2005/8/layout/hProcess9" loCatId="process" qsTypeId="urn:microsoft.com/office/officeart/2005/8/quickstyle/simple5" qsCatId="simple" csTypeId="urn:microsoft.com/office/officeart/2005/8/colors/colorful5" csCatId="colorful" phldr="1"/>
      <dgm:spPr/>
    </dgm:pt>
    <dgm:pt modelId="{7B04A012-4AEF-4E04-8C0A-A2649900CC66}">
      <dgm:prSet phldrT="[Text]"/>
      <dgm:spPr/>
      <dgm:t>
        <a:bodyPr/>
        <a:lstStyle/>
        <a:p>
          <a:r>
            <a:rPr lang="en-IN" dirty="0"/>
            <a:t>Data from ….GSTR 3B (RCM, ITC, Tax Paid Details)</a:t>
          </a:r>
        </a:p>
      </dgm:t>
    </dgm:pt>
    <dgm:pt modelId="{006C69C0-C1A3-4651-90A1-17BC82D328BB}" type="parTrans" cxnId="{D50586FF-6571-4148-B7AF-8790E4B0436E}">
      <dgm:prSet/>
      <dgm:spPr/>
      <dgm:t>
        <a:bodyPr/>
        <a:lstStyle/>
        <a:p>
          <a:endParaRPr lang="en-IN"/>
        </a:p>
      </dgm:t>
    </dgm:pt>
    <dgm:pt modelId="{10DE2400-8B92-4C50-A328-227F1CA5C0F5}" type="sibTrans" cxnId="{D50586FF-6571-4148-B7AF-8790E4B0436E}">
      <dgm:prSet/>
      <dgm:spPr/>
      <dgm:t>
        <a:bodyPr/>
        <a:lstStyle/>
        <a:p>
          <a:endParaRPr lang="en-IN"/>
        </a:p>
      </dgm:t>
    </dgm:pt>
    <dgm:pt modelId="{9813368A-00F1-40CB-98E4-DFEB4CB266DF}">
      <dgm:prSet phldrT="[Text]"/>
      <dgm:spPr/>
      <dgm:t>
        <a:bodyPr/>
        <a:lstStyle/>
        <a:p>
          <a:r>
            <a:rPr lang="en-IN" dirty="0"/>
            <a:t>Data from ….. GSTR 1 (Supply Details…..)</a:t>
          </a:r>
        </a:p>
      </dgm:t>
    </dgm:pt>
    <dgm:pt modelId="{7BDB3FCB-72F0-4AE3-88CD-B19E98EE24AD}" type="parTrans" cxnId="{76C7D7DE-5AAB-4673-ADCA-9F9344F2DED6}">
      <dgm:prSet/>
      <dgm:spPr/>
      <dgm:t>
        <a:bodyPr/>
        <a:lstStyle/>
        <a:p>
          <a:endParaRPr lang="en-IN"/>
        </a:p>
      </dgm:t>
    </dgm:pt>
    <dgm:pt modelId="{03A232CC-13C3-49E7-971F-93D4BF54C631}" type="sibTrans" cxnId="{76C7D7DE-5AAB-4673-ADCA-9F9344F2DED6}">
      <dgm:prSet/>
      <dgm:spPr/>
      <dgm:t>
        <a:bodyPr/>
        <a:lstStyle/>
        <a:p>
          <a:endParaRPr lang="en-IN"/>
        </a:p>
      </dgm:t>
    </dgm:pt>
    <dgm:pt modelId="{6A94DDBD-0B8A-4CBD-BFA6-3586222887E0}">
      <dgm:prSet phldrT="[Text]"/>
      <dgm:spPr/>
      <dgm:t>
        <a:bodyPr/>
        <a:lstStyle/>
        <a:p>
          <a:r>
            <a:rPr lang="en-IN" dirty="0"/>
            <a:t>Data filled by Tax Payer manually…. (</a:t>
          </a:r>
          <a:r>
            <a:rPr lang="en-IN" dirty="0" err="1"/>
            <a:t>Breakeup</a:t>
          </a:r>
          <a:r>
            <a:rPr lang="en-IN" dirty="0"/>
            <a:t> of ITC, Corrections, ….)</a:t>
          </a:r>
        </a:p>
      </dgm:t>
    </dgm:pt>
    <dgm:pt modelId="{D37B0D89-C071-4F80-8642-C0C99A54C555}" type="parTrans" cxnId="{E6FE9EBE-9D7B-4A80-8C54-438AFCBC4E06}">
      <dgm:prSet/>
      <dgm:spPr/>
      <dgm:t>
        <a:bodyPr/>
        <a:lstStyle/>
        <a:p>
          <a:endParaRPr lang="en-IN"/>
        </a:p>
      </dgm:t>
    </dgm:pt>
    <dgm:pt modelId="{FED27A03-E959-415A-BB6E-276C23898503}" type="sibTrans" cxnId="{E6FE9EBE-9D7B-4A80-8C54-438AFCBC4E06}">
      <dgm:prSet/>
      <dgm:spPr/>
      <dgm:t>
        <a:bodyPr/>
        <a:lstStyle/>
        <a:p>
          <a:endParaRPr lang="en-IN"/>
        </a:p>
      </dgm:t>
    </dgm:pt>
    <dgm:pt modelId="{40950C21-865A-44A3-AFF8-5C515A90AA9A}" type="pres">
      <dgm:prSet presAssocID="{9A89890B-B4C3-4D05-94B9-042FD247E386}" presName="CompostProcess" presStyleCnt="0">
        <dgm:presLayoutVars>
          <dgm:dir/>
          <dgm:resizeHandles val="exact"/>
        </dgm:presLayoutVars>
      </dgm:prSet>
      <dgm:spPr/>
    </dgm:pt>
    <dgm:pt modelId="{E0D7E1A4-4F33-4D9F-8D6C-6D0BDFE0AEE5}" type="pres">
      <dgm:prSet presAssocID="{9A89890B-B4C3-4D05-94B9-042FD247E386}" presName="arrow" presStyleLbl="bgShp" presStyleIdx="0" presStyleCnt="1"/>
      <dgm:spPr/>
    </dgm:pt>
    <dgm:pt modelId="{36095A7D-4D59-4668-A087-422CC3A0FF29}" type="pres">
      <dgm:prSet presAssocID="{9A89890B-B4C3-4D05-94B9-042FD247E386}" presName="linearProcess" presStyleCnt="0"/>
      <dgm:spPr/>
    </dgm:pt>
    <dgm:pt modelId="{B3758DE6-E755-4208-B5C0-82968FA40D7B}" type="pres">
      <dgm:prSet presAssocID="{7B04A012-4AEF-4E04-8C0A-A2649900CC66}" presName="text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F772260-E62D-498A-93EE-6E816734223B}" type="pres">
      <dgm:prSet presAssocID="{10DE2400-8B92-4C50-A328-227F1CA5C0F5}" presName="sibTrans" presStyleCnt="0"/>
      <dgm:spPr/>
    </dgm:pt>
    <dgm:pt modelId="{A1ED55F3-CC53-4649-91FB-212D47609B49}" type="pres">
      <dgm:prSet presAssocID="{9813368A-00F1-40CB-98E4-DFEB4CB266DF}" presName="text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8BAFCB8-D272-4100-A6B4-21B1F05CBBBE}" type="pres">
      <dgm:prSet presAssocID="{03A232CC-13C3-49E7-971F-93D4BF54C631}" presName="sibTrans" presStyleCnt="0"/>
      <dgm:spPr/>
    </dgm:pt>
    <dgm:pt modelId="{BF08416F-9535-4B7C-B2CB-E138B25F693F}" type="pres">
      <dgm:prSet presAssocID="{6A94DDBD-0B8A-4CBD-BFA6-3586222887E0}" presName="text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6C7D7DE-5AAB-4673-ADCA-9F9344F2DED6}" srcId="{9A89890B-B4C3-4D05-94B9-042FD247E386}" destId="{9813368A-00F1-40CB-98E4-DFEB4CB266DF}" srcOrd="1" destOrd="0" parTransId="{7BDB3FCB-72F0-4AE3-88CD-B19E98EE24AD}" sibTransId="{03A232CC-13C3-49E7-971F-93D4BF54C631}"/>
    <dgm:cxn modelId="{E6FE9EBE-9D7B-4A80-8C54-438AFCBC4E06}" srcId="{9A89890B-B4C3-4D05-94B9-042FD247E386}" destId="{6A94DDBD-0B8A-4CBD-BFA6-3586222887E0}" srcOrd="2" destOrd="0" parTransId="{D37B0D89-C071-4F80-8642-C0C99A54C555}" sibTransId="{FED27A03-E959-415A-BB6E-276C23898503}"/>
    <dgm:cxn modelId="{D50586FF-6571-4148-B7AF-8790E4B0436E}" srcId="{9A89890B-B4C3-4D05-94B9-042FD247E386}" destId="{7B04A012-4AEF-4E04-8C0A-A2649900CC66}" srcOrd="0" destOrd="0" parTransId="{006C69C0-C1A3-4651-90A1-17BC82D328BB}" sibTransId="{10DE2400-8B92-4C50-A328-227F1CA5C0F5}"/>
    <dgm:cxn modelId="{A5146121-D35C-4EC2-B851-25DE802F321E}" type="presOf" srcId="{9A89890B-B4C3-4D05-94B9-042FD247E386}" destId="{40950C21-865A-44A3-AFF8-5C515A90AA9A}" srcOrd="0" destOrd="0" presId="urn:microsoft.com/office/officeart/2005/8/layout/hProcess9"/>
    <dgm:cxn modelId="{82F963B1-58EB-4A7A-A4C4-DFF16F592EBA}" type="presOf" srcId="{9813368A-00F1-40CB-98E4-DFEB4CB266DF}" destId="{A1ED55F3-CC53-4649-91FB-212D47609B49}" srcOrd="0" destOrd="0" presId="urn:microsoft.com/office/officeart/2005/8/layout/hProcess9"/>
    <dgm:cxn modelId="{D8AFA605-0523-4124-813C-72F49F6D4459}" type="presOf" srcId="{7B04A012-4AEF-4E04-8C0A-A2649900CC66}" destId="{B3758DE6-E755-4208-B5C0-82968FA40D7B}" srcOrd="0" destOrd="0" presId="urn:microsoft.com/office/officeart/2005/8/layout/hProcess9"/>
    <dgm:cxn modelId="{F38FC294-0D30-4E8B-A852-7665100B9C76}" type="presOf" srcId="{6A94DDBD-0B8A-4CBD-BFA6-3586222887E0}" destId="{BF08416F-9535-4B7C-B2CB-E138B25F693F}" srcOrd="0" destOrd="0" presId="urn:microsoft.com/office/officeart/2005/8/layout/hProcess9"/>
    <dgm:cxn modelId="{5D8799A1-1F88-4FA4-9B53-3833B737C7C4}" type="presParOf" srcId="{40950C21-865A-44A3-AFF8-5C515A90AA9A}" destId="{E0D7E1A4-4F33-4D9F-8D6C-6D0BDFE0AEE5}" srcOrd="0" destOrd="0" presId="urn:microsoft.com/office/officeart/2005/8/layout/hProcess9"/>
    <dgm:cxn modelId="{3125463D-CCE4-4A7D-AC04-F6242662EBCD}" type="presParOf" srcId="{40950C21-865A-44A3-AFF8-5C515A90AA9A}" destId="{36095A7D-4D59-4668-A087-422CC3A0FF29}" srcOrd="1" destOrd="0" presId="urn:microsoft.com/office/officeart/2005/8/layout/hProcess9"/>
    <dgm:cxn modelId="{6890ECA6-6CBE-4987-86A6-AE54C914A45A}" type="presParOf" srcId="{36095A7D-4D59-4668-A087-422CC3A0FF29}" destId="{B3758DE6-E755-4208-B5C0-82968FA40D7B}" srcOrd="0" destOrd="0" presId="urn:microsoft.com/office/officeart/2005/8/layout/hProcess9"/>
    <dgm:cxn modelId="{B39F0A1A-41E6-4843-9CDC-3EC9D2727AB3}" type="presParOf" srcId="{36095A7D-4D59-4668-A087-422CC3A0FF29}" destId="{0F772260-E62D-498A-93EE-6E816734223B}" srcOrd="1" destOrd="0" presId="urn:microsoft.com/office/officeart/2005/8/layout/hProcess9"/>
    <dgm:cxn modelId="{56612102-1035-4200-BD82-26ED06D7F415}" type="presParOf" srcId="{36095A7D-4D59-4668-A087-422CC3A0FF29}" destId="{A1ED55F3-CC53-4649-91FB-212D47609B49}" srcOrd="2" destOrd="0" presId="urn:microsoft.com/office/officeart/2005/8/layout/hProcess9"/>
    <dgm:cxn modelId="{230A975E-850B-43B4-AE83-D7706A8696DB}" type="presParOf" srcId="{36095A7D-4D59-4668-A087-422CC3A0FF29}" destId="{68BAFCB8-D272-4100-A6B4-21B1F05CBBBE}" srcOrd="3" destOrd="0" presId="urn:microsoft.com/office/officeart/2005/8/layout/hProcess9"/>
    <dgm:cxn modelId="{80FCD47A-272B-4582-8658-A53617C74772}" type="presParOf" srcId="{36095A7D-4D59-4668-A087-422CC3A0FF29}" destId="{BF08416F-9535-4B7C-B2CB-E138B25F693F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6E58BAB-3811-46B2-9580-25D604F50CA3}">
      <dsp:nvSpPr>
        <dsp:cNvPr id="0" name=""/>
        <dsp:cNvSpPr/>
      </dsp:nvSpPr>
      <dsp:spPr>
        <a:xfrm>
          <a:off x="-7133189" y="-1091358"/>
          <a:ext cx="8496430" cy="8496430"/>
        </a:xfrm>
        <a:prstGeom prst="blockArc">
          <a:avLst>
            <a:gd name="adj1" fmla="val 18900000"/>
            <a:gd name="adj2" fmla="val 2700000"/>
            <a:gd name="adj3" fmla="val 254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9C43CE3-79A3-496B-8414-9299DAC493FA}">
      <dsp:nvSpPr>
        <dsp:cNvPr id="0" name=""/>
        <dsp:cNvSpPr/>
      </dsp:nvSpPr>
      <dsp:spPr>
        <a:xfrm>
          <a:off x="442906" y="287021"/>
          <a:ext cx="9480403" cy="573790"/>
        </a:xfrm>
        <a:prstGeom prst="rect">
          <a:avLst/>
        </a:prstGeom>
        <a:solidFill>
          <a:schemeClr val="dk1"/>
        </a:solidFill>
        <a:ln w="12700" cap="flat" cmpd="sng" algn="ctr">
          <a:solidFill>
            <a:schemeClr val="dk1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dk1">
            <a:shade val="50000"/>
          </a:schemeClr>
        </a:lnRef>
        <a:fillRef idx="1">
          <a:schemeClr val="dk1"/>
        </a:fillRef>
        <a:effectRef idx="0">
          <a:schemeClr val="dk1"/>
        </a:effectRef>
        <a:fontRef idx="minor">
          <a:schemeClr val="lt1"/>
        </a:fontRef>
      </dsp:style>
      <dsp:txBody>
        <a:bodyPr spcFirstLastPara="0" vert="horz" wrap="square" lIns="455446" tIns="63500" rIns="63500" bIns="6350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500" kern="1200" dirty="0"/>
            <a:t>Table 5F – Non GST Supply</a:t>
          </a:r>
        </a:p>
      </dsp:txBody>
      <dsp:txXfrm>
        <a:off x="442906" y="287021"/>
        <a:ext cx="9480403" cy="573790"/>
      </dsp:txXfrm>
    </dsp:sp>
    <dsp:sp modelId="{AAB404D4-63C5-4397-8529-DF9E11566552}">
      <dsp:nvSpPr>
        <dsp:cNvPr id="0" name=""/>
        <dsp:cNvSpPr/>
      </dsp:nvSpPr>
      <dsp:spPr>
        <a:xfrm>
          <a:off x="84288" y="215297"/>
          <a:ext cx="717237" cy="71723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B096699-5DA9-4619-BA32-07AD68E61B3C}">
      <dsp:nvSpPr>
        <dsp:cNvPr id="0" name=""/>
        <dsp:cNvSpPr/>
      </dsp:nvSpPr>
      <dsp:spPr>
        <a:xfrm>
          <a:off x="962525" y="1148211"/>
          <a:ext cx="8960785" cy="573790"/>
        </a:xfrm>
        <a:prstGeom prst="rect">
          <a:avLst/>
        </a:prstGeom>
        <a:solidFill>
          <a:schemeClr val="accent6"/>
        </a:solidFill>
        <a:ln w="12700" cap="flat" cmpd="sng" algn="ctr">
          <a:solidFill>
            <a:schemeClr val="accent6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6">
            <a:shade val="50000"/>
          </a:schemeClr>
        </a:lnRef>
        <a:fillRef idx="1">
          <a:schemeClr val="accent6"/>
        </a:fillRef>
        <a:effectRef idx="0">
          <a:schemeClr val="accent6"/>
        </a:effectRef>
        <a:fontRef idx="minor">
          <a:schemeClr val="lt1"/>
        </a:fontRef>
      </dsp:style>
      <dsp:txBody>
        <a:bodyPr spcFirstLastPara="0" vert="horz" wrap="square" lIns="455446" tIns="63500" rIns="63500" bIns="6350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500" kern="1200" dirty="0"/>
            <a:t>Table 6 – ITC Availed Bifurcation</a:t>
          </a:r>
        </a:p>
      </dsp:txBody>
      <dsp:txXfrm>
        <a:off x="962525" y="1148211"/>
        <a:ext cx="8960785" cy="573790"/>
      </dsp:txXfrm>
    </dsp:sp>
    <dsp:sp modelId="{0C054917-3AF8-41BD-85E0-7FBA3EE3000E}">
      <dsp:nvSpPr>
        <dsp:cNvPr id="0" name=""/>
        <dsp:cNvSpPr/>
      </dsp:nvSpPr>
      <dsp:spPr>
        <a:xfrm>
          <a:off x="603906" y="1076488"/>
          <a:ext cx="717237" cy="71723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2DF20E3-0951-40D4-A00E-F8D4FE80EAE7}">
      <dsp:nvSpPr>
        <dsp:cNvPr id="0" name=""/>
        <dsp:cNvSpPr/>
      </dsp:nvSpPr>
      <dsp:spPr>
        <a:xfrm>
          <a:off x="1247274" y="2008770"/>
          <a:ext cx="8676036" cy="573790"/>
        </a:xfrm>
        <a:prstGeom prst="rect">
          <a:avLst/>
        </a:prstGeom>
        <a:solidFill>
          <a:schemeClr val="accent2"/>
        </a:solidFill>
        <a:ln w="12700" cap="flat" cmpd="sng" algn="ctr">
          <a:solidFill>
            <a:schemeClr val="accent2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455446" tIns="63500" rIns="63500" bIns="6350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500" kern="1200" dirty="0"/>
            <a:t>Table 7 – ITC Reversal Bifurcation</a:t>
          </a:r>
        </a:p>
      </dsp:txBody>
      <dsp:txXfrm>
        <a:off x="1247274" y="2008770"/>
        <a:ext cx="8676036" cy="573790"/>
      </dsp:txXfrm>
    </dsp:sp>
    <dsp:sp modelId="{E901D190-9D5E-4C15-9534-6A73010E9A3B}">
      <dsp:nvSpPr>
        <dsp:cNvPr id="0" name=""/>
        <dsp:cNvSpPr/>
      </dsp:nvSpPr>
      <dsp:spPr>
        <a:xfrm>
          <a:off x="888655" y="1937047"/>
          <a:ext cx="717237" cy="71723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5521607-8892-40D0-AAE5-C3B433AD73B3}">
      <dsp:nvSpPr>
        <dsp:cNvPr id="0" name=""/>
        <dsp:cNvSpPr/>
      </dsp:nvSpPr>
      <dsp:spPr>
        <a:xfrm>
          <a:off x="1338191" y="2869961"/>
          <a:ext cx="8585119" cy="573790"/>
        </a:xfrm>
        <a:prstGeom prst="rect">
          <a:avLst/>
        </a:prstGeom>
        <a:solidFill>
          <a:schemeClr val="dk1"/>
        </a:solidFill>
        <a:ln w="19050" cap="flat" cmpd="sng" algn="ctr">
          <a:solidFill>
            <a:schemeClr val="lt1"/>
          </a:solidFill>
          <a:prstDash val="solid"/>
          <a:miter lim="800000"/>
        </a:ln>
        <a:effectLst/>
      </dsp:spPr>
      <dsp:style>
        <a:lnRef idx="3">
          <a:schemeClr val="lt1"/>
        </a:lnRef>
        <a:fillRef idx="1">
          <a:schemeClr val="dk1"/>
        </a:fillRef>
        <a:effectRef idx="1">
          <a:schemeClr val="dk1"/>
        </a:effectRef>
        <a:fontRef idx="minor">
          <a:schemeClr val="lt1"/>
        </a:fontRef>
      </dsp:style>
      <dsp:txBody>
        <a:bodyPr spcFirstLastPara="0" vert="horz" wrap="square" lIns="455446" tIns="63500" rIns="63500" bIns="6350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500" kern="1200" dirty="0"/>
            <a:t>Table 8 – GSTR 2 A Reconciliation + ITC Eligible/Ineligible</a:t>
          </a:r>
        </a:p>
      </dsp:txBody>
      <dsp:txXfrm>
        <a:off x="1338191" y="2869961"/>
        <a:ext cx="8585119" cy="573790"/>
      </dsp:txXfrm>
    </dsp:sp>
    <dsp:sp modelId="{E210550D-4DA3-4CDF-97E4-D190926D68A9}">
      <dsp:nvSpPr>
        <dsp:cNvPr id="0" name=""/>
        <dsp:cNvSpPr/>
      </dsp:nvSpPr>
      <dsp:spPr>
        <a:xfrm>
          <a:off x="979572" y="2798237"/>
          <a:ext cx="717237" cy="71723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A061434-B6C6-4F19-9E09-0942AD41D768}">
      <dsp:nvSpPr>
        <dsp:cNvPr id="0" name=""/>
        <dsp:cNvSpPr/>
      </dsp:nvSpPr>
      <dsp:spPr>
        <a:xfrm>
          <a:off x="1247274" y="3731151"/>
          <a:ext cx="8676036" cy="573790"/>
        </a:xfrm>
        <a:prstGeom prst="rect">
          <a:avLst/>
        </a:prstGeom>
        <a:solidFill>
          <a:schemeClr val="accent6"/>
        </a:solidFill>
        <a:ln w="12700" cap="flat" cmpd="sng" algn="ctr">
          <a:solidFill>
            <a:schemeClr val="accent6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6">
            <a:shade val="50000"/>
          </a:schemeClr>
        </a:lnRef>
        <a:fillRef idx="1">
          <a:schemeClr val="accent6"/>
        </a:fillRef>
        <a:effectRef idx="0">
          <a:schemeClr val="accent6"/>
        </a:effectRef>
        <a:fontRef idx="minor">
          <a:schemeClr val="lt1"/>
        </a:fontRef>
      </dsp:style>
      <dsp:txBody>
        <a:bodyPr spcFirstLastPara="0" vert="horz" wrap="square" lIns="455446" tIns="63500" rIns="63500" bIns="6350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500" kern="1200" dirty="0"/>
            <a:t>Table 10 to 14 – Previous Year Data, Reported in CY Returns</a:t>
          </a:r>
        </a:p>
      </dsp:txBody>
      <dsp:txXfrm>
        <a:off x="1247274" y="3731151"/>
        <a:ext cx="8676036" cy="573790"/>
      </dsp:txXfrm>
    </dsp:sp>
    <dsp:sp modelId="{558315A0-F193-440C-879D-98DCA6A490D8}">
      <dsp:nvSpPr>
        <dsp:cNvPr id="0" name=""/>
        <dsp:cNvSpPr/>
      </dsp:nvSpPr>
      <dsp:spPr>
        <a:xfrm>
          <a:off x="888655" y="3659428"/>
          <a:ext cx="717237" cy="71723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5891344-E0D1-45CF-929A-A236D22A1125}">
      <dsp:nvSpPr>
        <dsp:cNvPr id="0" name=""/>
        <dsp:cNvSpPr/>
      </dsp:nvSpPr>
      <dsp:spPr>
        <a:xfrm>
          <a:off x="962525" y="4591710"/>
          <a:ext cx="8960785" cy="573790"/>
        </a:xfrm>
        <a:prstGeom prst="rect">
          <a:avLst/>
        </a:prstGeom>
        <a:solidFill>
          <a:schemeClr val="accent2"/>
        </a:solidFill>
        <a:ln w="12700" cap="flat" cmpd="sng" algn="ctr">
          <a:solidFill>
            <a:schemeClr val="accent2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455446" tIns="63500" rIns="63500" bIns="6350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500" kern="1200" dirty="0"/>
            <a:t>Table 15 – Other Information – Demand &amp; Refunds</a:t>
          </a:r>
        </a:p>
      </dsp:txBody>
      <dsp:txXfrm>
        <a:off x="962525" y="4591710"/>
        <a:ext cx="8960785" cy="573790"/>
      </dsp:txXfrm>
    </dsp:sp>
    <dsp:sp modelId="{7B793BD4-3A4E-45C0-AE45-E1E24262C6F6}">
      <dsp:nvSpPr>
        <dsp:cNvPr id="0" name=""/>
        <dsp:cNvSpPr/>
      </dsp:nvSpPr>
      <dsp:spPr>
        <a:xfrm>
          <a:off x="603906" y="4519987"/>
          <a:ext cx="717237" cy="71723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5AFDA05-E82D-4272-A489-77E9D2263E01}">
      <dsp:nvSpPr>
        <dsp:cNvPr id="0" name=""/>
        <dsp:cNvSpPr/>
      </dsp:nvSpPr>
      <dsp:spPr>
        <a:xfrm>
          <a:off x="442906" y="5452901"/>
          <a:ext cx="9480403" cy="573790"/>
        </a:xfrm>
        <a:prstGeom prst="rect">
          <a:avLst/>
        </a:prstGeom>
        <a:solidFill>
          <a:schemeClr val="dk1"/>
        </a:solidFill>
        <a:ln w="12700" cap="flat" cmpd="sng" algn="ctr">
          <a:solidFill>
            <a:schemeClr val="dk1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dk1">
            <a:shade val="50000"/>
          </a:schemeClr>
        </a:lnRef>
        <a:fillRef idx="1">
          <a:schemeClr val="dk1"/>
        </a:fillRef>
        <a:effectRef idx="0">
          <a:schemeClr val="dk1"/>
        </a:effectRef>
        <a:fontRef idx="minor">
          <a:schemeClr val="lt1"/>
        </a:fontRef>
      </dsp:style>
      <dsp:txBody>
        <a:bodyPr spcFirstLastPara="0" vert="horz" wrap="square" lIns="455446" tIns="63500" rIns="63500" bIns="6350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500" kern="1200" dirty="0"/>
            <a:t>Table 16 – Inward Supply from Composition dealer/ Deemed Supply</a:t>
          </a:r>
        </a:p>
      </dsp:txBody>
      <dsp:txXfrm>
        <a:off x="442906" y="5452901"/>
        <a:ext cx="9480403" cy="573790"/>
      </dsp:txXfrm>
    </dsp:sp>
    <dsp:sp modelId="{846199AE-6526-48BF-9765-4BACF825BF01}">
      <dsp:nvSpPr>
        <dsp:cNvPr id="0" name=""/>
        <dsp:cNvSpPr/>
      </dsp:nvSpPr>
      <dsp:spPr>
        <a:xfrm>
          <a:off x="84288" y="5381177"/>
          <a:ext cx="717237" cy="71723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74F84F0-B1A8-4953-A403-34CE32419427}">
      <dsp:nvSpPr>
        <dsp:cNvPr id="0" name=""/>
        <dsp:cNvSpPr/>
      </dsp:nvSpPr>
      <dsp:spPr>
        <a:xfrm>
          <a:off x="-5945107" y="-903916"/>
          <a:ext cx="7031767" cy="7031767"/>
        </a:xfrm>
        <a:prstGeom prst="blockArc">
          <a:avLst>
            <a:gd name="adj1" fmla="val 18900000"/>
            <a:gd name="adj2" fmla="val 2700000"/>
            <a:gd name="adj3" fmla="val 307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B180E6D-C597-4EC7-9A7F-0EB439786A49}">
      <dsp:nvSpPr>
        <dsp:cNvPr id="0" name=""/>
        <dsp:cNvSpPr/>
      </dsp:nvSpPr>
      <dsp:spPr>
        <a:xfrm>
          <a:off x="799007" y="1200905"/>
          <a:ext cx="9855700" cy="583144"/>
        </a:xfrm>
        <a:prstGeom prst="rect">
          <a:avLst/>
        </a:prstGeom>
        <a:solidFill>
          <a:schemeClr val="dk1"/>
        </a:solidFill>
        <a:ln w="12700" cap="flat" cmpd="sng" algn="ctr">
          <a:solidFill>
            <a:schemeClr val="dk1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dk1">
            <a:shade val="50000"/>
          </a:schemeClr>
        </a:lnRef>
        <a:fillRef idx="1">
          <a:schemeClr val="dk1"/>
        </a:fillRef>
        <a:effectRef idx="0">
          <a:schemeClr val="dk1"/>
        </a:effectRef>
        <a:fontRef idx="minor">
          <a:schemeClr val="lt1"/>
        </a:fontRef>
      </dsp:style>
      <dsp:txBody>
        <a:bodyPr spcFirstLastPara="0" vert="horz" wrap="square" lIns="1184571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400" kern="1200" dirty="0"/>
            <a:t>Table 17 – Rate of Tax for HSN outward Supplies</a:t>
          </a:r>
        </a:p>
      </dsp:txBody>
      <dsp:txXfrm>
        <a:off x="799007" y="1200905"/>
        <a:ext cx="9855700" cy="583144"/>
      </dsp:txXfrm>
    </dsp:sp>
    <dsp:sp modelId="{EAC593CD-58FC-4DB9-8565-C404A63E3C8C}">
      <dsp:nvSpPr>
        <dsp:cNvPr id="0" name=""/>
        <dsp:cNvSpPr/>
      </dsp:nvSpPr>
      <dsp:spPr>
        <a:xfrm>
          <a:off x="488307" y="1160079"/>
          <a:ext cx="775176" cy="66479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C9A6BF8-EFFC-4777-82B3-2CED838C4471}">
      <dsp:nvSpPr>
        <dsp:cNvPr id="0" name=""/>
        <dsp:cNvSpPr/>
      </dsp:nvSpPr>
      <dsp:spPr>
        <a:xfrm>
          <a:off x="875895" y="3413192"/>
          <a:ext cx="9701925" cy="636527"/>
        </a:xfrm>
        <a:prstGeom prst="rect">
          <a:avLst/>
        </a:prstGeom>
        <a:solidFill>
          <a:schemeClr val="accent6"/>
        </a:solidFill>
        <a:ln w="12700" cap="flat" cmpd="sng" algn="ctr">
          <a:solidFill>
            <a:schemeClr val="accent6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6">
            <a:shade val="50000"/>
          </a:schemeClr>
        </a:lnRef>
        <a:fillRef idx="1">
          <a:schemeClr val="accent6"/>
        </a:fillRef>
        <a:effectRef idx="0">
          <a:schemeClr val="accent6"/>
        </a:effectRef>
        <a:fontRef idx="minor">
          <a:schemeClr val="lt1"/>
        </a:fontRef>
      </dsp:style>
      <dsp:txBody>
        <a:bodyPr spcFirstLastPara="0" vert="horz" wrap="square" lIns="1184571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400" kern="1200" dirty="0"/>
            <a:t>Table 18 – HSN Details of inward supplies subject to 10% </a:t>
          </a:r>
          <a:r>
            <a:rPr lang="en-IN" sz="2400" kern="1200" dirty="0" err="1"/>
            <a:t>Crieterion</a:t>
          </a:r>
          <a:r>
            <a:rPr lang="en-IN" sz="2400" kern="1200" dirty="0"/>
            <a:t> </a:t>
          </a:r>
        </a:p>
      </dsp:txBody>
      <dsp:txXfrm>
        <a:off x="875895" y="3413192"/>
        <a:ext cx="9701925" cy="636527"/>
      </dsp:txXfrm>
    </dsp:sp>
    <dsp:sp modelId="{964E3F61-7D11-4DC6-8931-0D7D50FB55E0}">
      <dsp:nvSpPr>
        <dsp:cNvPr id="0" name=""/>
        <dsp:cNvSpPr/>
      </dsp:nvSpPr>
      <dsp:spPr>
        <a:xfrm>
          <a:off x="484007" y="3434184"/>
          <a:ext cx="783775" cy="59454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0D7E1A4-4F33-4D9F-8D6C-6D0BDFE0AEE5}">
      <dsp:nvSpPr>
        <dsp:cNvPr id="0" name=""/>
        <dsp:cNvSpPr/>
      </dsp:nvSpPr>
      <dsp:spPr>
        <a:xfrm>
          <a:off x="803365" y="0"/>
          <a:ext cx="9104810" cy="3210076"/>
        </a:xfrm>
        <a:prstGeom prst="rightArrow">
          <a:avLst/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B3758DE6-E755-4208-B5C0-82968FA40D7B}">
      <dsp:nvSpPr>
        <dsp:cNvPr id="0" name=""/>
        <dsp:cNvSpPr/>
      </dsp:nvSpPr>
      <dsp:spPr>
        <a:xfrm>
          <a:off x="362979" y="963022"/>
          <a:ext cx="3213462" cy="1284030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300" kern="1200" dirty="0"/>
            <a:t>Data from ….GSTR 3B (RCM, ITC, Tax Paid Details)</a:t>
          </a:r>
        </a:p>
      </dsp:txBody>
      <dsp:txXfrm>
        <a:off x="425660" y="1025703"/>
        <a:ext cx="3088100" cy="1158668"/>
      </dsp:txXfrm>
    </dsp:sp>
    <dsp:sp modelId="{A1ED55F3-CC53-4649-91FB-212D47609B49}">
      <dsp:nvSpPr>
        <dsp:cNvPr id="0" name=""/>
        <dsp:cNvSpPr/>
      </dsp:nvSpPr>
      <dsp:spPr>
        <a:xfrm>
          <a:off x="3749039" y="963022"/>
          <a:ext cx="3213462" cy="1284030"/>
        </a:xfrm>
        <a:prstGeom prst="roundRect">
          <a:avLst/>
        </a:prstGeom>
        <a:gradFill rotWithShape="0">
          <a:gsLst>
            <a:gs pos="0">
              <a:schemeClr val="accent5">
                <a:hueOff val="-3676672"/>
                <a:satOff val="-5114"/>
                <a:lumOff val="-196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3676672"/>
                <a:satOff val="-5114"/>
                <a:lumOff val="-196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3676672"/>
                <a:satOff val="-5114"/>
                <a:lumOff val="-196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300" kern="1200" dirty="0"/>
            <a:t>Data from ….. GSTR 1 (Supply Details…..)</a:t>
          </a:r>
        </a:p>
      </dsp:txBody>
      <dsp:txXfrm>
        <a:off x="3811720" y="1025703"/>
        <a:ext cx="3088100" cy="1158668"/>
      </dsp:txXfrm>
    </dsp:sp>
    <dsp:sp modelId="{BF08416F-9535-4B7C-B2CB-E138B25F693F}">
      <dsp:nvSpPr>
        <dsp:cNvPr id="0" name=""/>
        <dsp:cNvSpPr/>
      </dsp:nvSpPr>
      <dsp:spPr>
        <a:xfrm>
          <a:off x="7135100" y="963022"/>
          <a:ext cx="3213462" cy="1284030"/>
        </a:xfrm>
        <a:prstGeom prst="roundRect">
          <a:avLst/>
        </a:prstGeom>
        <a:gradFill rotWithShape="0">
          <a:gsLst>
            <a:gs pos="0">
              <a:schemeClr val="accent5">
                <a:hueOff val="-7353344"/>
                <a:satOff val="-10228"/>
                <a:lumOff val="-392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7353344"/>
                <a:satOff val="-10228"/>
                <a:lumOff val="-392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7353344"/>
                <a:satOff val="-10228"/>
                <a:lumOff val="-392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300" kern="1200" dirty="0"/>
            <a:t>Data filled by Tax Payer manually…. (</a:t>
          </a:r>
          <a:r>
            <a:rPr lang="en-IN" sz="2300" kern="1200" dirty="0" err="1"/>
            <a:t>Breakeup</a:t>
          </a:r>
          <a:r>
            <a:rPr lang="en-IN" sz="2300" kern="1200" dirty="0"/>
            <a:t> of ITC, Corrections, ….)</a:t>
          </a:r>
        </a:p>
      </dsp:txBody>
      <dsp:txXfrm>
        <a:off x="7197781" y="1025703"/>
        <a:ext cx="3088100" cy="115866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C3F097-5EC1-42D9-BC3F-6790361643DC}" type="datetimeFigureOut">
              <a:rPr lang="en-IN" smtClean="0"/>
              <a:pPr/>
              <a:t>28-05-2019</a:t>
            </a:fld>
            <a:endParaRPr lang="en-IN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D7AD0F-E085-4C0B-8F74-FDB3CFFA883C}" type="slidenum">
              <a:rPr lang="en-IN" smtClean="0"/>
              <a:pPr/>
              <a:t>‹#›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xmlns="" val="7483288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IN" altLang="en-US" dirty="0"/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9B86746E-D7E0-46C7-98A8-BBADE40082AC}" type="slidenum">
              <a:rPr lang="en-US" altLang="en-US" smtClean="0">
                <a:solidFill>
                  <a:prstClr val="black"/>
                </a:solidFill>
              </a:rPr>
              <a:pPr/>
              <a:t>1</a:t>
            </a:fld>
            <a:endParaRPr lang="en-US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222838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IN" altLang="en-US" dirty="0"/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9B86746E-D7E0-46C7-98A8-BBADE40082AC}" type="slidenum">
              <a:rPr lang="en-US" altLang="en-US" smtClean="0">
                <a:solidFill>
                  <a:prstClr val="black"/>
                </a:solidFill>
              </a:rPr>
              <a:pPr/>
              <a:t>10</a:t>
            </a:fld>
            <a:endParaRPr lang="en-US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131184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IN" altLang="en-US" dirty="0"/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9B86746E-D7E0-46C7-98A8-BBADE40082AC}" type="slidenum">
              <a:rPr lang="en-US" altLang="en-US" smtClean="0">
                <a:solidFill>
                  <a:prstClr val="black"/>
                </a:solidFill>
              </a:rPr>
              <a:pPr/>
              <a:t>11</a:t>
            </a:fld>
            <a:endParaRPr lang="en-US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917866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IN" altLang="en-US" dirty="0"/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9B86746E-D7E0-46C7-98A8-BBADE40082AC}" type="slidenum">
              <a:rPr lang="en-US" altLang="en-US" smtClean="0">
                <a:solidFill>
                  <a:prstClr val="black"/>
                </a:solidFill>
              </a:rPr>
              <a:pPr/>
              <a:t>12</a:t>
            </a:fld>
            <a:endParaRPr lang="en-US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94396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IN" altLang="en-US" dirty="0"/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9B86746E-D7E0-46C7-98A8-BBADE40082AC}" type="slidenum">
              <a:rPr lang="en-US" altLang="en-US" smtClean="0">
                <a:solidFill>
                  <a:prstClr val="black"/>
                </a:solidFill>
              </a:rPr>
              <a:pPr/>
              <a:t>13</a:t>
            </a:fld>
            <a:endParaRPr lang="en-US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633284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IN" altLang="en-US" dirty="0"/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9B86746E-D7E0-46C7-98A8-BBADE40082AC}" type="slidenum">
              <a:rPr lang="en-US" altLang="en-US" smtClean="0">
                <a:solidFill>
                  <a:prstClr val="black"/>
                </a:solidFill>
              </a:rPr>
              <a:pPr/>
              <a:t>14</a:t>
            </a:fld>
            <a:endParaRPr lang="en-US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5075965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IN" altLang="en-US" dirty="0"/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9B86746E-D7E0-46C7-98A8-BBADE40082AC}" type="slidenum">
              <a:rPr lang="en-US" altLang="en-US" smtClean="0">
                <a:solidFill>
                  <a:prstClr val="black"/>
                </a:solidFill>
              </a:rPr>
              <a:pPr/>
              <a:t>15</a:t>
            </a:fld>
            <a:endParaRPr lang="en-US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1643267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IN" altLang="en-US" dirty="0"/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9B86746E-D7E0-46C7-98A8-BBADE40082AC}" type="slidenum">
              <a:rPr lang="en-US" altLang="en-US" smtClean="0">
                <a:solidFill>
                  <a:prstClr val="black"/>
                </a:solidFill>
              </a:rPr>
              <a:pPr/>
              <a:t>16</a:t>
            </a:fld>
            <a:endParaRPr lang="en-US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8741870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IN" altLang="en-US" dirty="0"/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9B86746E-D7E0-46C7-98A8-BBADE40082AC}" type="slidenum">
              <a:rPr lang="en-US" altLang="en-US" smtClean="0">
                <a:solidFill>
                  <a:prstClr val="black"/>
                </a:solidFill>
              </a:rPr>
              <a:pPr/>
              <a:t>17</a:t>
            </a:fld>
            <a:endParaRPr lang="en-US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5053826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IN" altLang="en-US" dirty="0"/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9B86746E-D7E0-46C7-98A8-BBADE40082AC}" type="slidenum">
              <a:rPr lang="en-US" altLang="en-US" smtClean="0">
                <a:solidFill>
                  <a:prstClr val="black"/>
                </a:solidFill>
              </a:rPr>
              <a:pPr/>
              <a:t>18</a:t>
            </a:fld>
            <a:endParaRPr lang="en-US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9298403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IN" altLang="en-US" dirty="0"/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9B86746E-D7E0-46C7-98A8-BBADE40082AC}" type="slidenum">
              <a:rPr lang="en-US" altLang="en-US" smtClean="0">
                <a:solidFill>
                  <a:prstClr val="black"/>
                </a:solidFill>
              </a:rPr>
              <a:pPr/>
              <a:t>19</a:t>
            </a:fld>
            <a:endParaRPr lang="en-US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441544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IN" altLang="en-US" dirty="0"/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9B86746E-D7E0-46C7-98A8-BBADE40082AC}" type="slidenum">
              <a:rPr lang="en-US" altLang="en-US" smtClean="0">
                <a:solidFill>
                  <a:prstClr val="black"/>
                </a:solidFill>
              </a:rPr>
              <a:pPr/>
              <a:t>2</a:t>
            </a:fld>
            <a:endParaRPr lang="en-US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653671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IN" altLang="en-US" dirty="0"/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9B86746E-D7E0-46C7-98A8-BBADE40082AC}" type="slidenum">
              <a:rPr lang="en-US" altLang="en-US" smtClean="0">
                <a:solidFill>
                  <a:prstClr val="black"/>
                </a:solidFill>
              </a:rPr>
              <a:pPr/>
              <a:t>20</a:t>
            </a:fld>
            <a:endParaRPr lang="en-US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6052808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IN" altLang="en-US" dirty="0"/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9B86746E-D7E0-46C7-98A8-BBADE40082AC}" type="slidenum">
              <a:rPr lang="en-US" altLang="en-US" smtClean="0">
                <a:solidFill>
                  <a:prstClr val="black"/>
                </a:solidFill>
              </a:rPr>
              <a:pPr/>
              <a:t>21</a:t>
            </a:fld>
            <a:endParaRPr lang="en-US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410095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IN" altLang="en-US" dirty="0"/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9B86746E-D7E0-46C7-98A8-BBADE40082AC}" type="slidenum">
              <a:rPr lang="en-US" altLang="en-US" smtClean="0">
                <a:solidFill>
                  <a:prstClr val="black"/>
                </a:solidFill>
              </a:rPr>
              <a:pPr/>
              <a:t>22</a:t>
            </a:fld>
            <a:endParaRPr lang="en-US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9078073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IN" altLang="en-US" dirty="0"/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9B86746E-D7E0-46C7-98A8-BBADE40082AC}" type="slidenum">
              <a:rPr lang="en-US" altLang="en-US" smtClean="0">
                <a:solidFill>
                  <a:prstClr val="black"/>
                </a:solidFill>
              </a:rPr>
              <a:pPr/>
              <a:t>23</a:t>
            </a:fld>
            <a:endParaRPr lang="en-US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9679362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IN" altLang="en-US" dirty="0"/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9B86746E-D7E0-46C7-98A8-BBADE40082AC}" type="slidenum">
              <a:rPr lang="en-US" altLang="en-US" smtClean="0">
                <a:solidFill>
                  <a:prstClr val="black"/>
                </a:solidFill>
              </a:rPr>
              <a:pPr/>
              <a:t>24</a:t>
            </a:fld>
            <a:endParaRPr lang="en-US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2202477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IN" altLang="en-US" dirty="0"/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9B86746E-D7E0-46C7-98A8-BBADE40082AC}" type="slidenum">
              <a:rPr lang="en-US" altLang="en-US" smtClean="0">
                <a:solidFill>
                  <a:prstClr val="black"/>
                </a:solidFill>
              </a:rPr>
              <a:pPr/>
              <a:t>25</a:t>
            </a:fld>
            <a:endParaRPr lang="en-US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0017388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D7AD0F-E085-4C0B-8F74-FDB3CFFA883C}" type="slidenum">
              <a:rPr lang="en-IN" smtClean="0"/>
              <a:pPr/>
              <a:t>27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xmlns="" val="427884541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IN" altLang="en-US" dirty="0"/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9B86746E-D7E0-46C7-98A8-BBADE40082AC}" type="slidenum">
              <a:rPr lang="en-US" altLang="en-US" smtClean="0">
                <a:solidFill>
                  <a:prstClr val="black"/>
                </a:solidFill>
              </a:rPr>
              <a:pPr/>
              <a:t>31</a:t>
            </a:fld>
            <a:endParaRPr lang="en-US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6425716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IN" altLang="en-US" dirty="0"/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9B86746E-D7E0-46C7-98A8-BBADE40082AC}" type="slidenum">
              <a:rPr lang="en-US" altLang="en-US" smtClean="0">
                <a:solidFill>
                  <a:prstClr val="black"/>
                </a:solidFill>
              </a:rPr>
              <a:pPr/>
              <a:t>32</a:t>
            </a:fld>
            <a:endParaRPr lang="en-US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6767025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IN" altLang="en-US" dirty="0"/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9B86746E-D7E0-46C7-98A8-BBADE40082AC}" type="slidenum">
              <a:rPr lang="en-US" altLang="en-US" smtClean="0">
                <a:solidFill>
                  <a:prstClr val="black"/>
                </a:solidFill>
              </a:rPr>
              <a:pPr/>
              <a:t>33</a:t>
            </a:fld>
            <a:endParaRPr lang="en-US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293473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IN" altLang="en-US" dirty="0"/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9B86746E-D7E0-46C7-98A8-BBADE40082AC}" type="slidenum">
              <a:rPr lang="en-US" altLang="en-US" smtClean="0">
                <a:solidFill>
                  <a:prstClr val="black"/>
                </a:solidFill>
              </a:rPr>
              <a:pPr/>
              <a:t>3</a:t>
            </a:fld>
            <a:endParaRPr lang="en-US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7815547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IN" altLang="en-US" dirty="0"/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9B86746E-D7E0-46C7-98A8-BBADE40082AC}" type="slidenum">
              <a:rPr lang="en-US" altLang="en-US" smtClean="0">
                <a:solidFill>
                  <a:prstClr val="black"/>
                </a:solidFill>
              </a:rPr>
              <a:pPr/>
              <a:t>34</a:t>
            </a:fld>
            <a:endParaRPr lang="en-US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9954132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IN" altLang="en-US" dirty="0"/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9B86746E-D7E0-46C7-98A8-BBADE40082AC}" type="slidenum">
              <a:rPr lang="en-US" altLang="en-US" smtClean="0">
                <a:solidFill>
                  <a:prstClr val="black"/>
                </a:solidFill>
              </a:rPr>
              <a:pPr/>
              <a:t>68</a:t>
            </a:fld>
            <a:endParaRPr lang="en-US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9116957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IN" altLang="en-US" dirty="0"/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9B86746E-D7E0-46C7-98A8-BBADE40082AC}" type="slidenum">
              <a:rPr lang="en-US" altLang="en-US" smtClean="0">
                <a:solidFill>
                  <a:prstClr val="black"/>
                </a:solidFill>
              </a:rPr>
              <a:pPr/>
              <a:t>85</a:t>
            </a:fld>
            <a:endParaRPr lang="en-US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3835842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D7AD0F-E085-4C0B-8F74-FDB3CFFA883C}" type="slidenum">
              <a:rPr lang="en-IN" smtClean="0"/>
              <a:pPr/>
              <a:t>95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xmlns="" val="250293790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IN" altLang="en-US" dirty="0"/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9B86746E-D7E0-46C7-98A8-BBADE40082AC}" type="slidenum">
              <a:rPr lang="en-US" altLang="en-US" smtClean="0">
                <a:solidFill>
                  <a:prstClr val="black"/>
                </a:solidFill>
              </a:rPr>
              <a:pPr/>
              <a:t>96</a:t>
            </a:fld>
            <a:endParaRPr lang="en-US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659555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IN" altLang="en-US" dirty="0"/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9B86746E-D7E0-46C7-98A8-BBADE40082AC}" type="slidenum">
              <a:rPr lang="en-US" altLang="en-US" smtClean="0">
                <a:solidFill>
                  <a:prstClr val="black"/>
                </a:solidFill>
              </a:rPr>
              <a:pPr/>
              <a:t>4</a:t>
            </a:fld>
            <a:endParaRPr lang="en-US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352347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IN" altLang="en-US" dirty="0"/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9B86746E-D7E0-46C7-98A8-BBADE40082AC}" type="slidenum">
              <a:rPr lang="en-US" altLang="en-US" smtClean="0">
                <a:solidFill>
                  <a:prstClr val="black"/>
                </a:solidFill>
              </a:rPr>
              <a:pPr/>
              <a:t>5</a:t>
            </a:fld>
            <a:endParaRPr lang="en-US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234941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IN" altLang="en-US" dirty="0"/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9B86746E-D7E0-46C7-98A8-BBADE40082AC}" type="slidenum">
              <a:rPr lang="en-US" altLang="en-US" smtClean="0">
                <a:solidFill>
                  <a:prstClr val="black"/>
                </a:solidFill>
              </a:rPr>
              <a:pPr/>
              <a:t>6</a:t>
            </a:fld>
            <a:endParaRPr lang="en-US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236919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IN" altLang="en-US" dirty="0"/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9B86746E-D7E0-46C7-98A8-BBADE40082AC}" type="slidenum">
              <a:rPr lang="en-US" altLang="en-US" smtClean="0">
                <a:solidFill>
                  <a:prstClr val="black"/>
                </a:solidFill>
              </a:rPr>
              <a:pPr/>
              <a:t>7</a:t>
            </a:fld>
            <a:endParaRPr lang="en-US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983756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IN" altLang="en-US" dirty="0"/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9B86746E-D7E0-46C7-98A8-BBADE40082AC}" type="slidenum">
              <a:rPr lang="en-US" altLang="en-US" smtClean="0">
                <a:solidFill>
                  <a:prstClr val="black"/>
                </a:solidFill>
              </a:rPr>
              <a:pPr/>
              <a:t>8</a:t>
            </a:fld>
            <a:endParaRPr lang="en-US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191420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IN" altLang="en-US" dirty="0"/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9B86746E-D7E0-46C7-98A8-BBADE40082AC}" type="slidenum">
              <a:rPr lang="en-US" altLang="en-US" smtClean="0">
                <a:solidFill>
                  <a:prstClr val="black"/>
                </a:solidFill>
              </a:rPr>
              <a:pPr/>
              <a:t>9</a:t>
            </a:fld>
            <a:endParaRPr lang="en-US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811590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8" y="0"/>
            <a:ext cx="12192000" cy="6858000"/>
          </a:xfrm>
          <a:prstGeom prst="rect">
            <a:avLst/>
          </a:prstGeom>
        </p:spPr>
      </p:pic>
      <p:sp>
        <p:nvSpPr>
          <p:cNvPr id="15" name="Title 5"/>
          <p:cNvSpPr>
            <a:spLocks noGrp="1"/>
          </p:cNvSpPr>
          <p:nvPr>
            <p:ph type="title" hasCustomPrompt="1"/>
          </p:nvPr>
        </p:nvSpPr>
        <p:spPr>
          <a:xfrm>
            <a:off x="3756502" y="3529936"/>
            <a:ext cx="4678996" cy="605178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4000" b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16" name="Content Placeholder 6"/>
          <p:cNvSpPr>
            <a:spLocks noGrp="1"/>
          </p:cNvSpPr>
          <p:nvPr>
            <p:ph idx="1" hasCustomPrompt="1"/>
          </p:nvPr>
        </p:nvSpPr>
        <p:spPr>
          <a:xfrm>
            <a:off x="3756502" y="4147993"/>
            <a:ext cx="4678996" cy="42940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Sub-title</a:t>
            </a:r>
          </a:p>
        </p:txBody>
      </p:sp>
      <p:sp>
        <p:nvSpPr>
          <p:cNvPr id="2" name="Rectangle 1"/>
          <p:cNvSpPr/>
          <p:nvPr/>
        </p:nvSpPr>
        <p:spPr>
          <a:xfrm>
            <a:off x="0" y="1"/>
            <a:ext cx="12192000" cy="122463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2660" y="6739949"/>
            <a:ext cx="12192000" cy="12246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5982126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8" y="0"/>
            <a:ext cx="12192000" cy="6858000"/>
          </a:xfrm>
          <a:prstGeom prst="rect">
            <a:avLst/>
          </a:prstGeom>
        </p:spPr>
      </p:pic>
      <p:sp>
        <p:nvSpPr>
          <p:cNvPr id="12" name="Oval 15"/>
          <p:cNvSpPr>
            <a:spLocks noChangeArrowheads="1"/>
          </p:cNvSpPr>
          <p:nvPr/>
        </p:nvSpPr>
        <p:spPr bwMode="auto">
          <a:xfrm>
            <a:off x="11644845" y="6415085"/>
            <a:ext cx="244475" cy="255587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fld id="{EE3FFA94-08EF-41C4-98AB-078EB231D91E}" type="slidenum">
              <a:rPr lang="en-US" altLang="en-US" sz="1000" b="0">
                <a:solidFill>
                  <a:srgbClr val="FFFFFF"/>
                </a:solidFill>
              </a:rPr>
              <a:pPr algn="ctr" eaLnBrk="1" hangingPunct="1"/>
              <a:t>‹#›</a:t>
            </a:fld>
            <a:endParaRPr lang="en-US" altLang="en-US" sz="1000" b="0" dirty="0">
              <a:solidFill>
                <a:srgbClr val="FFFFFF"/>
              </a:solidFill>
            </a:endParaRPr>
          </a:p>
        </p:txBody>
      </p:sp>
      <p:sp>
        <p:nvSpPr>
          <p:cNvPr id="13" name="Title 5"/>
          <p:cNvSpPr>
            <a:spLocks noGrp="1"/>
          </p:cNvSpPr>
          <p:nvPr>
            <p:ph type="title" hasCustomPrompt="1"/>
          </p:nvPr>
        </p:nvSpPr>
        <p:spPr>
          <a:xfrm>
            <a:off x="1988212" y="3075797"/>
            <a:ext cx="8215576" cy="556403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3600" b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Topic here</a:t>
            </a:r>
          </a:p>
        </p:txBody>
      </p:sp>
      <p:sp>
        <p:nvSpPr>
          <p:cNvPr id="14" name="Content Placeholder 6"/>
          <p:cNvSpPr>
            <a:spLocks noGrp="1"/>
          </p:cNvSpPr>
          <p:nvPr>
            <p:ph idx="1" hasCustomPrompt="1"/>
          </p:nvPr>
        </p:nvSpPr>
        <p:spPr>
          <a:xfrm>
            <a:off x="1988212" y="3693854"/>
            <a:ext cx="8215576" cy="3701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Topic sub title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501651" y="192082"/>
            <a:ext cx="1436756" cy="660538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0" y="1"/>
            <a:ext cx="12192000" cy="122463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2660" y="6739949"/>
            <a:ext cx="12192000" cy="12246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7514059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11996"/>
            <a:ext cx="12192000" cy="6858000"/>
          </a:xfrm>
          <a:prstGeom prst="rect">
            <a:avLst/>
          </a:prstGeom>
        </p:spPr>
      </p:pic>
      <p:sp>
        <p:nvSpPr>
          <p:cNvPr id="5" name="Oval 15"/>
          <p:cNvSpPr>
            <a:spLocks noChangeArrowheads="1"/>
          </p:cNvSpPr>
          <p:nvPr/>
        </p:nvSpPr>
        <p:spPr bwMode="auto">
          <a:xfrm>
            <a:off x="11644845" y="6415085"/>
            <a:ext cx="244475" cy="255587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fld id="{EE3FFA94-08EF-41C4-98AB-078EB231D91E}" type="slidenum">
              <a:rPr lang="en-US" altLang="en-US" sz="1000" b="0">
                <a:solidFill>
                  <a:srgbClr val="FFFFFF"/>
                </a:solidFill>
              </a:rPr>
              <a:pPr algn="ctr" eaLnBrk="1" hangingPunct="1"/>
              <a:t>‹#›</a:t>
            </a:fld>
            <a:endParaRPr lang="en-US" altLang="en-US" sz="1000" b="0" dirty="0">
              <a:solidFill>
                <a:srgbClr val="FFFFFF"/>
              </a:solidFill>
            </a:endParaRPr>
          </a:p>
        </p:txBody>
      </p:sp>
      <p:sp>
        <p:nvSpPr>
          <p:cNvPr id="6" name="Content Placeholder 6"/>
          <p:cNvSpPr>
            <a:spLocks noGrp="1"/>
          </p:cNvSpPr>
          <p:nvPr>
            <p:ph idx="1" hasCustomPrompt="1"/>
          </p:nvPr>
        </p:nvSpPr>
        <p:spPr>
          <a:xfrm>
            <a:off x="611263" y="1611064"/>
            <a:ext cx="10931978" cy="4366400"/>
          </a:xfrm>
          <a:prstGeom prst="rect">
            <a:avLst/>
          </a:prstGeom>
        </p:spPr>
        <p:txBody>
          <a:bodyPr>
            <a:normAutofit/>
          </a:bodyPr>
          <a:lstStyle>
            <a:lvl1pPr algn="just">
              <a:lnSpc>
                <a:spcPct val="100000"/>
              </a:lnSpc>
              <a:spcBef>
                <a:spcPts val="1200"/>
              </a:spcBef>
              <a:defRPr sz="18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Content here</a:t>
            </a:r>
            <a:endParaRPr lang="en-IN" dirty="0"/>
          </a:p>
        </p:txBody>
      </p:sp>
      <p:sp>
        <p:nvSpPr>
          <p:cNvPr id="10" name="Title 5"/>
          <p:cNvSpPr>
            <a:spLocks noGrp="1"/>
          </p:cNvSpPr>
          <p:nvPr>
            <p:ph type="title"/>
          </p:nvPr>
        </p:nvSpPr>
        <p:spPr>
          <a:xfrm>
            <a:off x="555893" y="882393"/>
            <a:ext cx="10987348" cy="548999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3400" b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IN" dirty="0"/>
          </a:p>
        </p:txBody>
      </p:sp>
      <p:sp>
        <p:nvSpPr>
          <p:cNvPr id="14" name="Rectangle 13"/>
          <p:cNvSpPr/>
          <p:nvPr/>
        </p:nvSpPr>
        <p:spPr>
          <a:xfrm>
            <a:off x="0" y="1"/>
            <a:ext cx="12192000" cy="122463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2660" y="6739949"/>
            <a:ext cx="12192000" cy="12246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0" y="1431392"/>
            <a:ext cx="12192000" cy="0"/>
          </a:xfrm>
          <a:prstGeom prst="line">
            <a:avLst/>
          </a:prstGeom>
          <a:ln w="12700" cmpd="dbl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501651" y="192082"/>
            <a:ext cx="1436756" cy="660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671111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8" y="0"/>
            <a:ext cx="12192000" cy="6858000"/>
          </a:xfrm>
          <a:prstGeom prst="rect">
            <a:avLst/>
          </a:prstGeom>
        </p:spPr>
      </p:pic>
      <p:sp>
        <p:nvSpPr>
          <p:cNvPr id="24" name="Oval 15"/>
          <p:cNvSpPr>
            <a:spLocks noChangeArrowheads="1"/>
          </p:cNvSpPr>
          <p:nvPr/>
        </p:nvSpPr>
        <p:spPr bwMode="auto">
          <a:xfrm>
            <a:off x="11644845" y="6415085"/>
            <a:ext cx="244475" cy="255587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fld id="{EE3FFA94-08EF-41C4-98AB-078EB231D91E}" type="slidenum">
              <a:rPr lang="en-US" altLang="en-US" sz="1000" b="0">
                <a:solidFill>
                  <a:srgbClr val="FFFFFF"/>
                </a:solidFill>
              </a:rPr>
              <a:pPr algn="ctr" eaLnBrk="1" hangingPunct="1"/>
              <a:t>‹#›</a:t>
            </a:fld>
            <a:endParaRPr lang="en-US" altLang="en-US" sz="1000" b="0" dirty="0">
              <a:solidFill>
                <a:srgbClr val="FFFFFF"/>
              </a:solidFill>
            </a:endParaRPr>
          </a:p>
        </p:txBody>
      </p:sp>
      <p:sp>
        <p:nvSpPr>
          <p:cNvPr id="25" name="Content Placeholder 6"/>
          <p:cNvSpPr>
            <a:spLocks noGrp="1"/>
          </p:cNvSpPr>
          <p:nvPr>
            <p:ph idx="1" hasCustomPrompt="1"/>
          </p:nvPr>
        </p:nvSpPr>
        <p:spPr>
          <a:xfrm>
            <a:off x="611263" y="1611064"/>
            <a:ext cx="5112204" cy="4366400"/>
          </a:xfrm>
          <a:prstGeom prst="rect">
            <a:avLst/>
          </a:prstGeom>
        </p:spPr>
        <p:txBody>
          <a:bodyPr>
            <a:normAutofit/>
          </a:bodyPr>
          <a:lstStyle>
            <a:lvl1pPr algn="just">
              <a:lnSpc>
                <a:spcPct val="100000"/>
              </a:lnSpc>
              <a:spcBef>
                <a:spcPts val="1200"/>
              </a:spcBef>
              <a:defRPr sz="18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Content here</a:t>
            </a:r>
            <a:endParaRPr lang="en-IN" dirty="0"/>
          </a:p>
        </p:txBody>
      </p:sp>
      <p:sp>
        <p:nvSpPr>
          <p:cNvPr id="28" name="Rectangle 27"/>
          <p:cNvSpPr/>
          <p:nvPr/>
        </p:nvSpPr>
        <p:spPr>
          <a:xfrm>
            <a:off x="0" y="1"/>
            <a:ext cx="12192000" cy="122463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Rectangle 28"/>
          <p:cNvSpPr/>
          <p:nvPr/>
        </p:nvSpPr>
        <p:spPr>
          <a:xfrm>
            <a:off x="2660" y="6739949"/>
            <a:ext cx="12192000" cy="12246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Content Placeholder 6"/>
          <p:cNvSpPr>
            <a:spLocks noGrp="1"/>
          </p:cNvSpPr>
          <p:nvPr>
            <p:ph idx="10" hasCustomPrompt="1"/>
          </p:nvPr>
        </p:nvSpPr>
        <p:spPr>
          <a:xfrm>
            <a:off x="6418739" y="1611064"/>
            <a:ext cx="5112204" cy="4366400"/>
          </a:xfrm>
          <a:prstGeom prst="rect">
            <a:avLst/>
          </a:prstGeom>
        </p:spPr>
        <p:txBody>
          <a:bodyPr>
            <a:normAutofit/>
          </a:bodyPr>
          <a:lstStyle>
            <a:lvl1pPr algn="just">
              <a:lnSpc>
                <a:spcPct val="100000"/>
              </a:lnSpc>
              <a:spcBef>
                <a:spcPts val="1200"/>
              </a:spcBef>
              <a:defRPr sz="18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Content here</a:t>
            </a:r>
            <a:endParaRPr lang="en-IN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501651" y="192082"/>
            <a:ext cx="1436756" cy="660538"/>
          </a:xfrm>
          <a:prstGeom prst="rect">
            <a:avLst/>
          </a:prstGeom>
        </p:spPr>
      </p:pic>
      <p:sp>
        <p:nvSpPr>
          <p:cNvPr id="16" name="Title 5"/>
          <p:cNvSpPr>
            <a:spLocks noGrp="1"/>
          </p:cNvSpPr>
          <p:nvPr>
            <p:ph type="title"/>
          </p:nvPr>
        </p:nvSpPr>
        <p:spPr>
          <a:xfrm>
            <a:off x="555893" y="882393"/>
            <a:ext cx="10987348" cy="548999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3400" b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IN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0" y="1431392"/>
            <a:ext cx="12192000" cy="0"/>
          </a:xfrm>
          <a:prstGeom prst="line">
            <a:avLst/>
          </a:prstGeom>
          <a:ln w="12700" cmpd="dbl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4897053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7"/>
          <p:cNvSpPr txBox="1">
            <a:spLocks noChangeArrowheads="1"/>
          </p:cNvSpPr>
          <p:nvPr userDrawn="1"/>
        </p:nvSpPr>
        <p:spPr bwMode="auto">
          <a:xfrm>
            <a:off x="0" y="6643688"/>
            <a:ext cx="2329484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00" dirty="0">
                <a:solidFill>
                  <a:srgbClr val="FFFFFF"/>
                </a:solidFill>
                <a:latin typeface="Arial"/>
                <a:cs typeface="Arial" panose="020B0604020202020204" pitchFamily="34" charset="0"/>
              </a:rPr>
              <a:t>© Tally Solutions Pvt. Ltd. All Rights Reserved </a:t>
            </a:r>
          </a:p>
        </p:txBody>
      </p:sp>
      <p:pic>
        <p:nvPicPr>
          <p:cNvPr id="16" name="Picture 12" descr="\\ganeshji\temp\Guru\Tally logo\Tallylogo_center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841573" y="111354"/>
            <a:ext cx="2015067" cy="75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18"/>
          <p:cNvSpPr>
            <a:spLocks noChangeArrowheads="1"/>
          </p:cNvSpPr>
          <p:nvPr userDrawn="1"/>
        </p:nvSpPr>
        <p:spPr bwMode="auto">
          <a:xfrm>
            <a:off x="63502" y="6651628"/>
            <a:ext cx="12069233" cy="180975"/>
          </a:xfrm>
          <a:prstGeom prst="rect">
            <a:avLst/>
          </a:prstGeom>
          <a:solidFill>
            <a:srgbClr val="03979D"/>
          </a:solidFill>
          <a:ln w="9525" algn="ctr">
            <a:solidFill>
              <a:srgbClr val="03979D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800" dirty="0">
                <a:solidFill>
                  <a:srgbClr val="000000"/>
                </a:solidFill>
              </a:rPr>
              <a:t>  </a:t>
            </a:r>
          </a:p>
        </p:txBody>
      </p:sp>
      <p:sp>
        <p:nvSpPr>
          <p:cNvPr id="13" name="Oval 26"/>
          <p:cNvSpPr>
            <a:spLocks noChangeArrowheads="1"/>
          </p:cNvSpPr>
          <p:nvPr userDrawn="1"/>
        </p:nvSpPr>
        <p:spPr bwMode="auto">
          <a:xfrm>
            <a:off x="11755969" y="6611941"/>
            <a:ext cx="325967" cy="255587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fld id="{B42F095F-CFD4-4C9D-84CE-D1AC85430F2D}" type="slidenum">
              <a:rPr lang="en-US" altLang="en-US" sz="1200" b="1">
                <a:solidFill>
                  <a:srgbClr val="FFFFFF"/>
                </a:solidFill>
              </a:rPr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z="1200" b="1" dirty="0">
              <a:solidFill>
                <a:srgbClr val="FFFFFF"/>
              </a:solidFill>
            </a:endParaRPr>
          </a:p>
        </p:txBody>
      </p:sp>
      <p:sp>
        <p:nvSpPr>
          <p:cNvPr id="14" name="Text Box 7"/>
          <p:cNvSpPr txBox="1">
            <a:spLocks noChangeArrowheads="1"/>
          </p:cNvSpPr>
          <p:nvPr userDrawn="1"/>
        </p:nvSpPr>
        <p:spPr bwMode="auto">
          <a:xfrm>
            <a:off x="-10584" y="6651626"/>
            <a:ext cx="2329484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00" dirty="0">
                <a:solidFill>
                  <a:srgbClr val="FFFFFF"/>
                </a:solidFill>
                <a:latin typeface="Arial" charset="0"/>
                <a:cs typeface="Arial" panose="020B0604020202020204" pitchFamily="34" charset="0"/>
              </a:rPr>
              <a:t>© Tally Solutions Pvt. Ltd. All Rights Reserved </a:t>
            </a:r>
          </a:p>
        </p:txBody>
      </p:sp>
      <p:sp>
        <p:nvSpPr>
          <p:cNvPr id="15" name="Text Box 7"/>
          <p:cNvSpPr txBox="1">
            <a:spLocks noChangeArrowheads="1"/>
          </p:cNvSpPr>
          <p:nvPr userDrawn="1"/>
        </p:nvSpPr>
        <p:spPr bwMode="auto">
          <a:xfrm>
            <a:off x="10201915" y="6632009"/>
            <a:ext cx="124104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00" dirty="0">
                <a:solidFill>
                  <a:srgbClr val="FFFFFF"/>
                </a:solidFill>
                <a:latin typeface="Arial" charset="0"/>
                <a:cs typeface="Arial" panose="020B0604020202020204" pitchFamily="34" charset="0"/>
              </a:rPr>
              <a:t>Business Presentation </a:t>
            </a:r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8" y="0"/>
            <a:ext cx="12192000" cy="68580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8" y="0"/>
            <a:ext cx="12192000" cy="6858000"/>
          </a:xfrm>
          <a:prstGeom prst="rect">
            <a:avLst/>
          </a:prstGeom>
        </p:spPr>
      </p:pic>
      <p:sp>
        <p:nvSpPr>
          <p:cNvPr id="20" name="Rectangle 19"/>
          <p:cNvSpPr/>
          <p:nvPr userDrawn="1"/>
        </p:nvSpPr>
        <p:spPr>
          <a:xfrm>
            <a:off x="0" y="1"/>
            <a:ext cx="12192000" cy="122463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/>
          <p:cNvSpPr/>
          <p:nvPr userDrawn="1"/>
        </p:nvSpPr>
        <p:spPr>
          <a:xfrm>
            <a:off x="2660" y="6739949"/>
            <a:ext cx="12192000" cy="12246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8260927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286659" y="1988843"/>
            <a:ext cx="11469309" cy="4525963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spcAft>
                <a:spcPts val="1800"/>
              </a:spcAft>
              <a:defRPr>
                <a:latin typeface="Calibri" panose="020F0502020204030204" pitchFamily="34" charset="0"/>
              </a:defRPr>
            </a:lvl1pPr>
            <a:lvl2pPr>
              <a:lnSpc>
                <a:spcPct val="150000"/>
              </a:lnSpc>
              <a:spcBef>
                <a:spcPts val="0"/>
              </a:spcBef>
              <a:spcAft>
                <a:spcPts val="1800"/>
              </a:spcAft>
              <a:defRPr>
                <a:latin typeface="Calibri" panose="020F0502020204030204" pitchFamily="34" charset="0"/>
              </a:defRPr>
            </a:lvl2pPr>
            <a:lvl3pPr>
              <a:spcBef>
                <a:spcPts val="0"/>
              </a:spcBef>
              <a:spcAft>
                <a:spcPts val="1800"/>
              </a:spcAft>
              <a:defRPr>
                <a:latin typeface="Calibri" panose="020F0502020204030204" pitchFamily="34" charset="0"/>
              </a:defRPr>
            </a:lvl3pPr>
            <a:lvl4pPr>
              <a:lnSpc>
                <a:spcPct val="150000"/>
              </a:lnSpc>
              <a:spcBef>
                <a:spcPts val="0"/>
              </a:spcBef>
              <a:spcAft>
                <a:spcPts val="1800"/>
              </a:spcAft>
              <a:defRPr sz="1400">
                <a:latin typeface="Calibri" panose="020F0502020204030204" pitchFamily="34" charset="0"/>
              </a:defRPr>
            </a:lvl4pPr>
            <a:lvl5pPr>
              <a:lnSpc>
                <a:spcPct val="150000"/>
              </a:lnSpc>
              <a:spcBef>
                <a:spcPts val="0"/>
              </a:spcBef>
              <a:spcAft>
                <a:spcPts val="1800"/>
              </a:spcAft>
              <a:defRPr sz="1400">
                <a:latin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IN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555893" y="882393"/>
            <a:ext cx="10987348" cy="548999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3400" b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IN" dirty="0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0" y="1431392"/>
            <a:ext cx="12192000" cy="0"/>
          </a:xfrm>
          <a:prstGeom prst="line">
            <a:avLst/>
          </a:prstGeom>
          <a:ln w="12700" cmpd="dbl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6047320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microsoft.com/office/2007/relationships/hdphoto" Target="../media/hdphoto1.wdp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8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1"/>
            <a:ext cx="12192000" cy="122463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2660" y="6739949"/>
            <a:ext cx="12192000" cy="12246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9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 xmlns="">
                  <a14:imgLayer r:embed="rId10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501651" y="192082"/>
            <a:ext cx="1436756" cy="660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558081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72" r:id="rId5"/>
    <p:sldLayoutId id="2147483679" r:id="rId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5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5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5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5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5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5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5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5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5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5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5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5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5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5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5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5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5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5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5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5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5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5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5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5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5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23747" y="628650"/>
            <a:ext cx="11418848" cy="51625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6000" b="1" dirty="0">
                <a:solidFill>
                  <a:srgbClr val="00B050"/>
                </a:solidFill>
                <a:latin typeface="Calibri" panose="020F0502020204030204" pitchFamily="34" charset="0"/>
              </a:rPr>
              <a:t>Annual Return in GST</a:t>
            </a:r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125075" y="247650"/>
            <a:ext cx="2066925" cy="163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9091841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0540" y="116958"/>
            <a:ext cx="1616148" cy="12014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4BC799D2-5201-4330-9C8D-74D2FCE087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5893" y="882393"/>
            <a:ext cx="10987348" cy="548999"/>
          </a:xfrm>
        </p:spPr>
        <p:txBody>
          <a:bodyPr/>
          <a:lstStyle/>
          <a:p>
            <a:r>
              <a:rPr lang="en-IN" sz="3200" b="1" dirty="0">
                <a:solidFill>
                  <a:srgbClr val="00B050"/>
                </a:solidFill>
              </a:rPr>
              <a:t>Outward Supply….Various scenarios </a:t>
            </a:r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A0D75AF-4551-4813-824E-06D9722879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262" y="1611064"/>
            <a:ext cx="11127347" cy="4366400"/>
          </a:xfrm>
        </p:spPr>
        <p:txBody>
          <a:bodyPr/>
          <a:lstStyle/>
          <a:p>
            <a:r>
              <a:rPr lang="en-IN" sz="2400" i="1" dirty="0">
                <a:solidFill>
                  <a:schemeClr val="tx1"/>
                </a:solidFill>
              </a:rPr>
              <a:t>Taxable Sales……………………..omitted in 3B/ GSTR 1</a:t>
            </a:r>
          </a:p>
          <a:p>
            <a:r>
              <a:rPr lang="en-IN" sz="2400" i="1" dirty="0">
                <a:solidFill>
                  <a:schemeClr val="tx1"/>
                </a:solidFill>
              </a:rPr>
              <a:t>Exempted Sales ………………….omitted in 3B/GSTR 1</a:t>
            </a:r>
          </a:p>
          <a:p>
            <a:r>
              <a:rPr lang="en-IN" sz="2400" i="1" dirty="0">
                <a:solidFill>
                  <a:schemeClr val="tx1"/>
                </a:solidFill>
              </a:rPr>
              <a:t>Excess Taxable or Exempted Sales…… in 3B or GSTR 1</a:t>
            </a:r>
          </a:p>
          <a:p>
            <a:r>
              <a:rPr lang="en-IN" sz="2400" i="1" dirty="0">
                <a:solidFill>
                  <a:schemeClr val="tx1"/>
                </a:solidFill>
              </a:rPr>
              <a:t>Sales……………………………… wrongly sales bills issued.</a:t>
            </a:r>
          </a:p>
          <a:p>
            <a:r>
              <a:rPr lang="en-IN" sz="2400" i="1" dirty="0">
                <a:solidFill>
                  <a:schemeClr val="tx1"/>
                </a:solidFill>
              </a:rPr>
              <a:t>Sales……………………………… wrongly reported in 3B/GSTR 1</a:t>
            </a:r>
          </a:p>
          <a:p>
            <a:r>
              <a:rPr lang="en-IN" sz="2400" i="1" dirty="0">
                <a:solidFill>
                  <a:schemeClr val="tx1"/>
                </a:solidFill>
              </a:rPr>
              <a:t>Sales…………………………….. B2B…..reported as B2C.</a:t>
            </a:r>
          </a:p>
          <a:p>
            <a:r>
              <a:rPr lang="en-IN" sz="2400" i="1" dirty="0">
                <a:solidFill>
                  <a:schemeClr val="tx1"/>
                </a:solidFill>
              </a:rPr>
              <a:t>Sales ….increase through….. 3B/GSTR 1/Annual Returns/GST Audit/DRC 03</a:t>
            </a:r>
          </a:p>
          <a:p>
            <a:r>
              <a:rPr lang="en-IN" sz="2400" i="1" dirty="0">
                <a:solidFill>
                  <a:schemeClr val="tx1"/>
                </a:solidFill>
              </a:rPr>
              <a:t>Correction……………………. In same year or next year….</a:t>
            </a:r>
          </a:p>
          <a:p>
            <a:endParaRPr lang="en-IN" sz="2400" i="1" dirty="0">
              <a:solidFill>
                <a:schemeClr val="tx1"/>
              </a:solidFill>
            </a:endParaRPr>
          </a:p>
          <a:p>
            <a:endParaRPr lang="en-IN" sz="2400" i="1" dirty="0">
              <a:solidFill>
                <a:schemeClr val="tx1"/>
              </a:solidFill>
            </a:endParaRPr>
          </a:p>
          <a:p>
            <a:endParaRPr lang="en-IN" i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998039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154243" y="628650"/>
            <a:ext cx="9678649" cy="51625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6000" b="1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6000" b="1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6000" b="1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dirty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Annual Return in GST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6000" b="1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6000" b="1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6000" b="1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</a:endParaRPr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77450" y="228600"/>
            <a:ext cx="2066925" cy="163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1282025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171073" y="684797"/>
            <a:ext cx="9678649" cy="51625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6000" b="1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6000" b="1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6000" b="1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6000" b="1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6000" b="1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6000" b="1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</a:endParaRPr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77450" y="228600"/>
            <a:ext cx="2066925" cy="163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D3CBAFAA-19AE-475C-88FC-6AE249BC25A9}"/>
              </a:ext>
            </a:extLst>
          </p:cNvPr>
          <p:cNvSpPr/>
          <p:nvPr/>
        </p:nvSpPr>
        <p:spPr>
          <a:xfrm>
            <a:off x="4054642" y="1010653"/>
            <a:ext cx="4150895" cy="51735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dirty="0"/>
              <a:t>Data of FY 2017-18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4E07AEC5-0055-400C-9AE9-FCDD7DDD7E41}"/>
              </a:ext>
            </a:extLst>
          </p:cNvPr>
          <p:cNvSpPr/>
          <p:nvPr/>
        </p:nvSpPr>
        <p:spPr>
          <a:xfrm>
            <a:off x="561474" y="1930067"/>
            <a:ext cx="4150895" cy="517358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dirty="0"/>
              <a:t>Reported in 2017-18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227F552B-DC41-445A-AFA0-8C388C4109FE}"/>
              </a:ext>
            </a:extLst>
          </p:cNvPr>
          <p:cNvSpPr/>
          <p:nvPr/>
        </p:nvSpPr>
        <p:spPr>
          <a:xfrm>
            <a:off x="7094621" y="1990224"/>
            <a:ext cx="4150895" cy="517358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dirty="0"/>
              <a:t>Reported in 2018-19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755530DE-6271-48F3-9052-EE7C7CEA61D0}"/>
              </a:ext>
            </a:extLst>
          </p:cNvPr>
          <p:cNvSpPr/>
          <p:nvPr/>
        </p:nvSpPr>
        <p:spPr>
          <a:xfrm>
            <a:off x="721894" y="3340769"/>
            <a:ext cx="1219201" cy="517358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dirty="0"/>
              <a:t>3B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BDFFF7B7-F6AA-463C-A7AE-40568B205446}"/>
              </a:ext>
            </a:extLst>
          </p:cNvPr>
          <p:cNvSpPr/>
          <p:nvPr/>
        </p:nvSpPr>
        <p:spPr>
          <a:xfrm>
            <a:off x="3479525" y="3340769"/>
            <a:ext cx="1319464" cy="517358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dirty="0"/>
              <a:t>GSTR 1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170F5664-F76D-4162-ABFE-D136A94562C2}"/>
              </a:ext>
            </a:extLst>
          </p:cNvPr>
          <p:cNvSpPr/>
          <p:nvPr/>
        </p:nvSpPr>
        <p:spPr>
          <a:xfrm>
            <a:off x="10027891" y="3345782"/>
            <a:ext cx="1217625" cy="517358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dirty="0"/>
              <a:t>GSTR 1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4A8111E3-BF52-48FB-9E83-BA802D6DE300}"/>
              </a:ext>
            </a:extLst>
          </p:cNvPr>
          <p:cNvSpPr/>
          <p:nvPr/>
        </p:nvSpPr>
        <p:spPr>
          <a:xfrm>
            <a:off x="7107440" y="3345782"/>
            <a:ext cx="1219201" cy="517358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dirty="0"/>
              <a:t>3B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D45353F8-E888-40FA-9852-E68EADF8F3CA}"/>
              </a:ext>
            </a:extLst>
          </p:cNvPr>
          <p:cNvSpPr/>
          <p:nvPr/>
        </p:nvSpPr>
        <p:spPr>
          <a:xfrm>
            <a:off x="1058779" y="5329989"/>
            <a:ext cx="3525253" cy="517358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dirty="0"/>
              <a:t>GSTR 9 (Annual Return)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xmlns="" id="{5942B4C8-A67A-48E2-B8A3-F4022BF91B5B}"/>
              </a:ext>
            </a:extLst>
          </p:cNvPr>
          <p:cNvCxnSpPr/>
          <p:nvPr/>
        </p:nvCxnSpPr>
        <p:spPr>
          <a:xfrm>
            <a:off x="4391526" y="1528011"/>
            <a:ext cx="0" cy="33888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xmlns="" id="{2D63D1C8-4E5D-429B-B915-9DDD6D595A32}"/>
              </a:ext>
            </a:extLst>
          </p:cNvPr>
          <p:cNvCxnSpPr/>
          <p:nvPr/>
        </p:nvCxnSpPr>
        <p:spPr>
          <a:xfrm>
            <a:off x="7607970" y="1612232"/>
            <a:ext cx="0" cy="25466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xmlns="" id="{6F5A44F2-1036-4205-AA9F-541F5290E8A5}"/>
              </a:ext>
            </a:extLst>
          </p:cNvPr>
          <p:cNvCxnSpPr/>
          <p:nvPr/>
        </p:nvCxnSpPr>
        <p:spPr>
          <a:xfrm>
            <a:off x="1335505" y="2507582"/>
            <a:ext cx="0" cy="74094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xmlns="" id="{8F7495D8-7D70-41AF-9941-9515DC4F941E}"/>
              </a:ext>
            </a:extLst>
          </p:cNvPr>
          <p:cNvCxnSpPr/>
          <p:nvPr/>
        </p:nvCxnSpPr>
        <p:spPr>
          <a:xfrm>
            <a:off x="4054642" y="2507582"/>
            <a:ext cx="0" cy="74094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xmlns="" id="{37F9FECA-B5C3-4BCE-B371-ED08205B010D}"/>
              </a:ext>
            </a:extLst>
          </p:cNvPr>
          <p:cNvCxnSpPr/>
          <p:nvPr/>
        </p:nvCxnSpPr>
        <p:spPr>
          <a:xfrm>
            <a:off x="7607970" y="2507582"/>
            <a:ext cx="0" cy="74094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xmlns="" id="{2E84F10F-D3BD-47D7-99CA-28074167679C}"/>
              </a:ext>
            </a:extLst>
          </p:cNvPr>
          <p:cNvCxnSpPr/>
          <p:nvPr/>
        </p:nvCxnSpPr>
        <p:spPr>
          <a:xfrm>
            <a:off x="10479505" y="2622884"/>
            <a:ext cx="0" cy="62564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xmlns="" id="{2AB1C7D9-9403-4AFF-9A4D-3E18E5AF6477}"/>
              </a:ext>
            </a:extLst>
          </p:cNvPr>
          <p:cNvCxnSpPr/>
          <p:nvPr/>
        </p:nvCxnSpPr>
        <p:spPr>
          <a:xfrm>
            <a:off x="1335505" y="3958389"/>
            <a:ext cx="0" cy="111893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xmlns="" id="{F9298007-CE7A-42D5-AB79-E0DCA195C6D0}"/>
              </a:ext>
            </a:extLst>
          </p:cNvPr>
          <p:cNvCxnSpPr/>
          <p:nvPr/>
        </p:nvCxnSpPr>
        <p:spPr>
          <a:xfrm>
            <a:off x="4054642" y="4018547"/>
            <a:ext cx="0" cy="111893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xmlns="" id="{10ED1C3B-F036-4D4F-A166-F3EBF1D11472}"/>
              </a:ext>
            </a:extLst>
          </p:cNvPr>
          <p:cNvSpPr/>
          <p:nvPr/>
        </p:nvSpPr>
        <p:spPr>
          <a:xfrm>
            <a:off x="7094621" y="5329989"/>
            <a:ext cx="3749052" cy="51735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dirty="0"/>
              <a:t>Table 10,11,12,13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xmlns="" id="{0C1AFB96-907C-4CD1-AF27-F465CE226B5B}"/>
              </a:ext>
            </a:extLst>
          </p:cNvPr>
          <p:cNvCxnSpPr/>
          <p:nvPr/>
        </p:nvCxnSpPr>
        <p:spPr>
          <a:xfrm>
            <a:off x="7607970" y="4018547"/>
            <a:ext cx="0" cy="89033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xmlns="" id="{860524D3-BCBA-45C6-B47D-1DF05CCC3852}"/>
              </a:ext>
            </a:extLst>
          </p:cNvPr>
          <p:cNvCxnSpPr/>
          <p:nvPr/>
        </p:nvCxnSpPr>
        <p:spPr>
          <a:xfrm>
            <a:off x="10479505" y="4018547"/>
            <a:ext cx="0" cy="89033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xmlns="" id="{95668E73-B0AA-48B6-88E7-30BB92597BA8}"/>
              </a:ext>
            </a:extLst>
          </p:cNvPr>
          <p:cNvCxnSpPr/>
          <p:nvPr/>
        </p:nvCxnSpPr>
        <p:spPr>
          <a:xfrm flipH="1">
            <a:off x="4884821" y="5588668"/>
            <a:ext cx="196114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42762376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154243" y="628650"/>
            <a:ext cx="9678649" cy="51625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6000" b="1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6000" b="1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6000" b="1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60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</a:rPr>
              <a:t>What is new in Annual Returns?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6000" b="1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6000" b="1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6000" b="1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</a:endParaRPr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77450" y="228600"/>
            <a:ext cx="2066925" cy="163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41917887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0540" y="116958"/>
            <a:ext cx="1616148" cy="12014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4BC799D2-5201-4330-9C8D-74D2FCE087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5893" y="882393"/>
            <a:ext cx="10987348" cy="548999"/>
          </a:xfrm>
        </p:spPr>
        <p:txBody>
          <a:bodyPr/>
          <a:lstStyle/>
          <a:p>
            <a:r>
              <a:rPr lang="en-IN" sz="3200" b="1" dirty="0">
                <a:solidFill>
                  <a:srgbClr val="00B050"/>
                </a:solidFill>
              </a:rPr>
              <a:t>What is new in Annual Returns?</a:t>
            </a:r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A0D75AF-4551-4813-824E-06D9722879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262" y="1611064"/>
            <a:ext cx="11127347" cy="4366400"/>
          </a:xfrm>
        </p:spPr>
        <p:txBody>
          <a:bodyPr/>
          <a:lstStyle/>
          <a:p>
            <a:r>
              <a:rPr lang="en-IN" sz="2400" i="1" dirty="0">
                <a:solidFill>
                  <a:schemeClr val="tx1"/>
                </a:solidFill>
              </a:rPr>
              <a:t>It is mandatory to file GSTR1 and GSTR 3B ……… before fling GSTR 9</a:t>
            </a:r>
          </a:p>
          <a:p>
            <a:r>
              <a:rPr lang="en-IN" sz="2400" i="1" dirty="0">
                <a:solidFill>
                  <a:schemeClr val="tx1"/>
                </a:solidFill>
              </a:rPr>
              <a:t>It is mandatory to file GSTR1 and GSTR 3B &amp; GSTR 9…. Before filing 9C</a:t>
            </a:r>
          </a:p>
          <a:p>
            <a:r>
              <a:rPr lang="en-IN" sz="2400" i="1" dirty="0">
                <a:solidFill>
                  <a:schemeClr val="tx1"/>
                </a:solidFill>
              </a:rPr>
              <a:t>Additional liability can be declared through ……… 9/9A.</a:t>
            </a:r>
          </a:p>
          <a:p>
            <a:r>
              <a:rPr lang="en-IN" sz="2400" i="1" dirty="0">
                <a:solidFill>
                  <a:schemeClr val="tx1"/>
                </a:solidFill>
              </a:rPr>
              <a:t>Additional ITC……………………………… cannot be claimed through GSTR 9</a:t>
            </a:r>
          </a:p>
          <a:p>
            <a:r>
              <a:rPr lang="en-IN" sz="2400" i="1" dirty="0">
                <a:solidFill>
                  <a:schemeClr val="tx1"/>
                </a:solidFill>
              </a:rPr>
              <a:t>HSN for inward supply……… only if ……value independently account for 10% or more of total value of inward supplies…..</a:t>
            </a:r>
          </a:p>
          <a:p>
            <a:r>
              <a:rPr lang="en-IN" sz="2400" i="1" dirty="0">
                <a:solidFill>
                  <a:schemeClr val="tx1"/>
                </a:solidFill>
              </a:rPr>
              <a:t>Additional liability…….in 9/9A….. Can be paid through DRC 03…… only </a:t>
            </a:r>
            <a:r>
              <a:rPr lang="en-IN" sz="2400" i="1">
                <a:solidFill>
                  <a:schemeClr val="tx1"/>
                </a:solidFill>
              </a:rPr>
              <a:t>through cash</a:t>
            </a:r>
            <a:endParaRPr lang="en-IN" sz="2400" i="1" dirty="0">
              <a:solidFill>
                <a:schemeClr val="tx1"/>
              </a:solidFill>
            </a:endParaRPr>
          </a:p>
          <a:p>
            <a:endParaRPr lang="en-IN" i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35028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0540" y="116958"/>
            <a:ext cx="1616148" cy="12014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4BC799D2-5201-4330-9C8D-74D2FCE087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5893" y="882393"/>
            <a:ext cx="10987348" cy="548999"/>
          </a:xfrm>
        </p:spPr>
        <p:txBody>
          <a:bodyPr/>
          <a:lstStyle/>
          <a:p>
            <a:r>
              <a:rPr lang="en-IN" sz="3200" b="1" dirty="0">
                <a:solidFill>
                  <a:srgbClr val="00B050"/>
                </a:solidFill>
              </a:rPr>
              <a:t>Points to Note</a:t>
            </a:r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A0D75AF-4551-4813-824E-06D9722879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262" y="1611064"/>
            <a:ext cx="11127347" cy="4366400"/>
          </a:xfrm>
        </p:spPr>
        <p:txBody>
          <a:bodyPr>
            <a:normAutofit lnSpcReduction="10000"/>
          </a:bodyPr>
          <a:lstStyle/>
          <a:p>
            <a:r>
              <a:rPr lang="en-IN" sz="2400" i="1" dirty="0">
                <a:solidFill>
                  <a:schemeClr val="tx1"/>
                </a:solidFill>
              </a:rPr>
              <a:t>Filing of </a:t>
            </a:r>
            <a:r>
              <a:rPr lang="en-IN" sz="2400" i="1" dirty="0">
                <a:solidFill>
                  <a:srgbClr val="FF0000"/>
                </a:solidFill>
              </a:rPr>
              <a:t>NIL Annual </a:t>
            </a:r>
            <a:r>
              <a:rPr lang="en-IN" sz="2400" i="1" dirty="0">
                <a:solidFill>
                  <a:schemeClr val="tx1"/>
                </a:solidFill>
              </a:rPr>
              <a:t>Return is mandatory.</a:t>
            </a:r>
          </a:p>
          <a:p>
            <a:r>
              <a:rPr lang="en-IN" sz="2400" i="1" dirty="0">
                <a:solidFill>
                  <a:schemeClr val="tx1"/>
                </a:solidFill>
              </a:rPr>
              <a:t>Annual Return cannot be </a:t>
            </a:r>
            <a:r>
              <a:rPr lang="en-IN" sz="2400" i="1" dirty="0">
                <a:solidFill>
                  <a:srgbClr val="FF0000"/>
                </a:solidFill>
              </a:rPr>
              <a:t>revised.</a:t>
            </a:r>
          </a:p>
          <a:p>
            <a:r>
              <a:rPr lang="en-IN" sz="2400" i="1" dirty="0">
                <a:solidFill>
                  <a:schemeClr val="tx1"/>
                </a:solidFill>
              </a:rPr>
              <a:t>Annual Return is compulsory even if Registration is </a:t>
            </a:r>
            <a:r>
              <a:rPr lang="en-IN" sz="2400" i="1" dirty="0">
                <a:solidFill>
                  <a:srgbClr val="FF0000"/>
                </a:solidFill>
              </a:rPr>
              <a:t>cancelled.</a:t>
            </a:r>
          </a:p>
          <a:p>
            <a:r>
              <a:rPr lang="en-IN" sz="2400" i="1" dirty="0">
                <a:solidFill>
                  <a:schemeClr val="tx1"/>
                </a:solidFill>
              </a:rPr>
              <a:t>If a </a:t>
            </a:r>
            <a:r>
              <a:rPr lang="en-IN" sz="2400" i="1" dirty="0" err="1">
                <a:solidFill>
                  <a:schemeClr val="tx1"/>
                </a:solidFill>
              </a:rPr>
              <a:t>Regd</a:t>
            </a:r>
            <a:r>
              <a:rPr lang="en-IN" sz="2400" i="1" dirty="0">
                <a:solidFill>
                  <a:schemeClr val="tx1"/>
                </a:solidFill>
              </a:rPr>
              <a:t> Person was Regular and Composition dealer……. </a:t>
            </a:r>
            <a:r>
              <a:rPr lang="en-IN" sz="2400" i="1" dirty="0">
                <a:solidFill>
                  <a:srgbClr val="FF0000"/>
                </a:solidFill>
              </a:rPr>
              <a:t>File both 9+ 9A</a:t>
            </a:r>
          </a:p>
          <a:p>
            <a:r>
              <a:rPr lang="en-IN" sz="2400" i="1" dirty="0">
                <a:solidFill>
                  <a:schemeClr val="tx1"/>
                </a:solidFill>
              </a:rPr>
              <a:t>If a person has different GSTIN, File </a:t>
            </a:r>
            <a:r>
              <a:rPr lang="en-IN" sz="2400" i="1" dirty="0">
                <a:solidFill>
                  <a:srgbClr val="FF0000"/>
                </a:solidFill>
              </a:rPr>
              <a:t>separate Annual Return </a:t>
            </a:r>
            <a:r>
              <a:rPr lang="en-IN" sz="2400" i="1" dirty="0">
                <a:solidFill>
                  <a:schemeClr val="tx1"/>
                </a:solidFill>
              </a:rPr>
              <a:t>for each GSTIN.</a:t>
            </a:r>
          </a:p>
          <a:p>
            <a:r>
              <a:rPr lang="en-IN" sz="2400" i="1" dirty="0">
                <a:solidFill>
                  <a:srgbClr val="FF0000"/>
                </a:solidFill>
              </a:rPr>
              <a:t>Handbook </a:t>
            </a:r>
            <a:r>
              <a:rPr lang="en-IN" sz="2400" i="1" dirty="0">
                <a:solidFill>
                  <a:schemeClr val="tx1"/>
                </a:solidFill>
              </a:rPr>
              <a:t>on GST Annual Return Released by ICAI recently.</a:t>
            </a:r>
          </a:p>
          <a:p>
            <a:r>
              <a:rPr lang="en-IN" sz="2400" i="1" dirty="0">
                <a:solidFill>
                  <a:srgbClr val="FF0000"/>
                </a:solidFill>
              </a:rPr>
              <a:t>Technical Guide </a:t>
            </a:r>
            <a:r>
              <a:rPr lang="en-IN" sz="2400" i="1" dirty="0">
                <a:solidFill>
                  <a:schemeClr val="tx1"/>
                </a:solidFill>
              </a:rPr>
              <a:t>on GST Audit will be released soon by ICAI.</a:t>
            </a:r>
          </a:p>
          <a:p>
            <a:r>
              <a:rPr lang="en-IN" sz="2400" i="1" dirty="0">
                <a:solidFill>
                  <a:srgbClr val="FF0000"/>
                </a:solidFill>
              </a:rPr>
              <a:t>Draft Handbook on Accounting Treatment </a:t>
            </a:r>
            <a:r>
              <a:rPr lang="en-IN" sz="2400" i="1" dirty="0">
                <a:solidFill>
                  <a:schemeClr val="tx1"/>
                </a:solidFill>
              </a:rPr>
              <a:t>under GST from ICAI</a:t>
            </a:r>
          </a:p>
          <a:p>
            <a:r>
              <a:rPr lang="en-IN" sz="2400" i="1" dirty="0">
                <a:solidFill>
                  <a:srgbClr val="FF0000"/>
                </a:solidFill>
              </a:rPr>
              <a:t>New Return filing </a:t>
            </a:r>
            <a:r>
              <a:rPr lang="en-IN" sz="2400" i="1" dirty="0">
                <a:solidFill>
                  <a:schemeClr val="tx1"/>
                </a:solidFill>
              </a:rPr>
              <a:t>system……Expected from 1</a:t>
            </a:r>
            <a:r>
              <a:rPr lang="en-IN" sz="2400" i="1" baseline="30000" dirty="0">
                <a:solidFill>
                  <a:schemeClr val="tx1"/>
                </a:solidFill>
              </a:rPr>
              <a:t>st</a:t>
            </a:r>
            <a:r>
              <a:rPr lang="en-IN" sz="2400" i="1" dirty="0">
                <a:solidFill>
                  <a:schemeClr val="tx1"/>
                </a:solidFill>
              </a:rPr>
              <a:t> July, 2019</a:t>
            </a:r>
          </a:p>
          <a:p>
            <a:endParaRPr lang="en-IN" sz="2400" i="1" dirty="0">
              <a:solidFill>
                <a:schemeClr val="tx1"/>
              </a:solidFill>
            </a:endParaRPr>
          </a:p>
          <a:p>
            <a:endParaRPr lang="en-IN" i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858153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154243" y="628650"/>
            <a:ext cx="9678649" cy="51625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6000" b="1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6000" b="1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6000" b="1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dirty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Consequences of failure to file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dirty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Annual Return in GST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6000" b="1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6000" b="1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6000" b="1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</a:endParaRPr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77450" y="228600"/>
            <a:ext cx="2066925" cy="163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968093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0540" y="116958"/>
            <a:ext cx="1616148" cy="12014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4BC799D2-5201-4330-9C8D-74D2FCE087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5893" y="882393"/>
            <a:ext cx="10987348" cy="548999"/>
          </a:xfrm>
        </p:spPr>
        <p:txBody>
          <a:bodyPr/>
          <a:lstStyle/>
          <a:p>
            <a:r>
              <a:rPr lang="en-IN" sz="3200" b="1" dirty="0">
                <a:solidFill>
                  <a:srgbClr val="00B050"/>
                </a:solidFill>
              </a:rPr>
              <a:t>Consequences of failure to file Annual Return</a:t>
            </a:r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A0D75AF-4551-4813-824E-06D9722879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262" y="1611064"/>
            <a:ext cx="11127347" cy="4366400"/>
          </a:xfrm>
        </p:spPr>
        <p:txBody>
          <a:bodyPr>
            <a:normAutofit/>
          </a:bodyPr>
          <a:lstStyle/>
          <a:p>
            <a:r>
              <a:rPr lang="en-IN" sz="2400" i="1" dirty="0">
                <a:solidFill>
                  <a:srgbClr val="FF0000"/>
                </a:solidFill>
              </a:rPr>
              <a:t>Notice</a:t>
            </a:r>
            <a:r>
              <a:rPr lang="en-IN" sz="2400" i="1" dirty="0">
                <a:solidFill>
                  <a:schemeClr val="tx1"/>
                </a:solidFill>
              </a:rPr>
              <a:t> to Defaulters…. u/s 46</a:t>
            </a:r>
          </a:p>
          <a:p>
            <a:r>
              <a:rPr lang="en-IN" sz="2400" i="1" dirty="0">
                <a:solidFill>
                  <a:srgbClr val="FF0000"/>
                </a:solidFill>
              </a:rPr>
              <a:t>Late Fees </a:t>
            </a:r>
            <a:r>
              <a:rPr lang="en-IN" sz="2400" i="1" dirty="0">
                <a:solidFill>
                  <a:schemeClr val="tx1"/>
                </a:solidFill>
              </a:rPr>
              <a:t>for Delayed Filing</a:t>
            </a:r>
          </a:p>
          <a:p>
            <a:r>
              <a:rPr lang="en-IN" sz="2400" i="1" dirty="0">
                <a:solidFill>
                  <a:schemeClr val="tx1"/>
                </a:solidFill>
              </a:rPr>
              <a:t>General </a:t>
            </a:r>
            <a:r>
              <a:rPr lang="en-IN" sz="2400" i="1" dirty="0">
                <a:solidFill>
                  <a:srgbClr val="FF0000"/>
                </a:solidFill>
              </a:rPr>
              <a:t>Penalty</a:t>
            </a:r>
            <a:r>
              <a:rPr lang="en-IN" sz="2400" i="1" dirty="0">
                <a:solidFill>
                  <a:schemeClr val="tx1"/>
                </a:solidFill>
              </a:rPr>
              <a:t>…. </a:t>
            </a:r>
            <a:r>
              <a:rPr lang="en-IN" sz="2400" i="1" dirty="0" err="1">
                <a:solidFill>
                  <a:schemeClr val="tx1"/>
                </a:solidFill>
              </a:rPr>
              <a:t>Upto</a:t>
            </a:r>
            <a:r>
              <a:rPr lang="en-IN" sz="2400" i="1" dirty="0">
                <a:solidFill>
                  <a:schemeClr val="tx1"/>
                </a:solidFill>
              </a:rPr>
              <a:t> 50,000</a:t>
            </a:r>
          </a:p>
          <a:p>
            <a:endParaRPr lang="en-IN" sz="2400" i="1" dirty="0">
              <a:solidFill>
                <a:schemeClr val="tx1"/>
              </a:solidFill>
            </a:endParaRPr>
          </a:p>
          <a:p>
            <a:endParaRPr lang="en-IN" i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110878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256675" y="616618"/>
            <a:ext cx="9678649" cy="51625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6000" b="1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dirty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New Facilities in GST Portal</a:t>
            </a:r>
            <a:endParaRPr lang="en-US" sz="2400" b="1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</a:endParaRPr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77450" y="228600"/>
            <a:ext cx="2066925" cy="163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5870855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0540" y="116958"/>
            <a:ext cx="1616148" cy="12014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4BC799D2-5201-4330-9C8D-74D2FCE087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5893" y="882393"/>
            <a:ext cx="10987348" cy="548999"/>
          </a:xfrm>
        </p:spPr>
        <p:txBody>
          <a:bodyPr/>
          <a:lstStyle/>
          <a:p>
            <a:r>
              <a:rPr lang="en-IN" sz="3200" b="1" dirty="0">
                <a:solidFill>
                  <a:srgbClr val="00B050"/>
                </a:solidFill>
              </a:rPr>
              <a:t>New facilities in GST Portal</a:t>
            </a:r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A0D75AF-4551-4813-824E-06D9722879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262" y="1611064"/>
            <a:ext cx="11127347" cy="4366400"/>
          </a:xfrm>
        </p:spPr>
        <p:txBody>
          <a:bodyPr/>
          <a:lstStyle/>
          <a:p>
            <a:r>
              <a:rPr lang="en-IN" sz="2400" i="1" dirty="0">
                <a:solidFill>
                  <a:schemeClr val="tx1"/>
                </a:solidFill>
              </a:rPr>
              <a:t>Download……… GSTR 3B Summary.</a:t>
            </a:r>
          </a:p>
          <a:p>
            <a:r>
              <a:rPr lang="en-IN" sz="2400" i="1" dirty="0">
                <a:solidFill>
                  <a:schemeClr val="tx1"/>
                </a:solidFill>
              </a:rPr>
              <a:t>Download……… GSTR 1 Summary.</a:t>
            </a:r>
          </a:p>
          <a:p>
            <a:r>
              <a:rPr lang="en-IN" sz="2400" i="1" dirty="0">
                <a:solidFill>
                  <a:schemeClr val="tx1"/>
                </a:solidFill>
              </a:rPr>
              <a:t>Download……… GSTR 9 System Computed Summary.</a:t>
            </a:r>
          </a:p>
          <a:p>
            <a:r>
              <a:rPr lang="en-IN" sz="2400" i="1" dirty="0">
                <a:solidFill>
                  <a:schemeClr val="tx1"/>
                </a:solidFill>
              </a:rPr>
              <a:t>Verify……… Total Credit &amp; Liability Statement.</a:t>
            </a:r>
          </a:p>
          <a:p>
            <a:r>
              <a:rPr lang="en-IN" sz="2400" i="1" dirty="0">
                <a:solidFill>
                  <a:schemeClr val="tx1"/>
                </a:solidFill>
              </a:rPr>
              <a:t>Verify……… Liability (Other than Export &amp; RCM).</a:t>
            </a:r>
          </a:p>
          <a:p>
            <a:r>
              <a:rPr lang="en-IN" sz="2400" i="1" dirty="0">
                <a:solidFill>
                  <a:schemeClr val="tx1"/>
                </a:solidFill>
              </a:rPr>
              <a:t>Verify……… Liability …. Due to RCM.</a:t>
            </a:r>
          </a:p>
          <a:p>
            <a:r>
              <a:rPr lang="en-IN" sz="2400" i="1" dirty="0">
                <a:solidFill>
                  <a:schemeClr val="tx1"/>
                </a:solidFill>
              </a:rPr>
              <a:t>Verify……… Liability ….. Due to Exports.</a:t>
            </a:r>
          </a:p>
          <a:p>
            <a:r>
              <a:rPr lang="en-IN" sz="2400" i="1" dirty="0">
                <a:solidFill>
                  <a:schemeClr val="tx1"/>
                </a:solidFill>
              </a:rPr>
              <a:t>Verify……… ITC Credit claim and Due.</a:t>
            </a:r>
            <a:endParaRPr lang="en-IN" i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233592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0540" y="116958"/>
            <a:ext cx="1616148" cy="12014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4BC799D2-5201-4330-9C8D-74D2FCE087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5893" y="882393"/>
            <a:ext cx="10987348" cy="548999"/>
          </a:xfrm>
        </p:spPr>
        <p:txBody>
          <a:bodyPr/>
          <a:lstStyle/>
          <a:p>
            <a:r>
              <a:rPr lang="en-IN" sz="3200" b="1" dirty="0">
                <a:solidFill>
                  <a:srgbClr val="00B050"/>
                </a:solidFill>
              </a:rPr>
              <a:t>Areas to be covered in this seminar</a:t>
            </a:r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A0D75AF-4551-4813-824E-06D9722879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IN" i="1" dirty="0">
                <a:solidFill>
                  <a:schemeClr val="tx1"/>
                </a:solidFill>
              </a:rPr>
              <a:t>Introduction</a:t>
            </a:r>
          </a:p>
          <a:p>
            <a:r>
              <a:rPr lang="en-IN" i="1" dirty="0">
                <a:solidFill>
                  <a:schemeClr val="tx1"/>
                </a:solidFill>
              </a:rPr>
              <a:t>Filing of Annual Return…. GSTR 9</a:t>
            </a:r>
          </a:p>
          <a:p>
            <a:r>
              <a:rPr lang="en-IN" i="1" dirty="0">
                <a:solidFill>
                  <a:schemeClr val="tx1"/>
                </a:solidFill>
              </a:rPr>
              <a:t>Filing of Annual Return …. GSTR 9A </a:t>
            </a:r>
          </a:p>
          <a:p>
            <a:endParaRPr lang="en-IN" i="1" dirty="0">
              <a:solidFill>
                <a:schemeClr val="tx1"/>
              </a:solidFill>
            </a:endParaRPr>
          </a:p>
          <a:p>
            <a:endParaRPr lang="en-IN" i="1" dirty="0"/>
          </a:p>
          <a:p>
            <a:endParaRPr lang="en-IN" i="1" dirty="0"/>
          </a:p>
          <a:p>
            <a:endParaRPr lang="en-IN" dirty="0"/>
          </a:p>
          <a:p>
            <a:endParaRPr lang="en-IN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947C85DA-43E5-421B-BC0F-B4B4FAD9925E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xmlns="" val="5470341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0540" y="116958"/>
            <a:ext cx="1616148" cy="12014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4BC799D2-5201-4330-9C8D-74D2FCE087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5893" y="882393"/>
            <a:ext cx="10987348" cy="548999"/>
          </a:xfrm>
        </p:spPr>
        <p:txBody>
          <a:bodyPr/>
          <a:lstStyle/>
          <a:p>
            <a:r>
              <a:rPr lang="en-IN" sz="3200" b="1" dirty="0">
                <a:solidFill>
                  <a:srgbClr val="00B050"/>
                </a:solidFill>
              </a:rPr>
              <a:t>New facilities in GST Portal</a:t>
            </a:r>
            <a:endParaRPr lang="en-IN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B02BF888-9573-4374-988B-DA3994AA24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707571" y="1611313"/>
            <a:ext cx="10602686" cy="4365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012899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0540" y="116958"/>
            <a:ext cx="1616148" cy="12014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4BC799D2-5201-4330-9C8D-74D2FCE087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5893" y="882393"/>
            <a:ext cx="10987348" cy="548999"/>
          </a:xfrm>
        </p:spPr>
        <p:txBody>
          <a:bodyPr/>
          <a:lstStyle/>
          <a:p>
            <a:r>
              <a:rPr lang="en-IN" sz="3200" b="1" dirty="0">
                <a:solidFill>
                  <a:srgbClr val="00B050"/>
                </a:solidFill>
              </a:rPr>
              <a:t>New facilities in GST Portal</a:t>
            </a:r>
            <a:endParaRPr lang="en-IN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xmlns="" id="{13A89A2A-A48D-4EC5-B4F8-410A6DB569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794657" y="1752600"/>
            <a:ext cx="10748583" cy="4223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284472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0540" y="116958"/>
            <a:ext cx="1616148" cy="12014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4BC799D2-5201-4330-9C8D-74D2FCE087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5893" y="882393"/>
            <a:ext cx="10987348" cy="548999"/>
          </a:xfrm>
        </p:spPr>
        <p:txBody>
          <a:bodyPr/>
          <a:lstStyle/>
          <a:p>
            <a:r>
              <a:rPr lang="en-IN" sz="3200" b="1" dirty="0">
                <a:solidFill>
                  <a:srgbClr val="00B050"/>
                </a:solidFill>
              </a:rPr>
              <a:t>New facilities in GST Portal</a:t>
            </a:r>
            <a:endParaRPr lang="en-IN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xmlns="" id="{984443EF-74D7-4B33-807F-DA0AEC6507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611187" y="1431392"/>
            <a:ext cx="10932053" cy="5056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214876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78302" y="2667085"/>
            <a:ext cx="11324492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Annual Return – Normal </a:t>
            </a:r>
          </a:p>
        </p:txBody>
      </p:sp>
    </p:spTree>
    <p:extLst>
      <p:ext uri="{BB962C8B-B14F-4D97-AF65-F5344CB8AC3E}">
        <p14:creationId xmlns:p14="http://schemas.microsoft.com/office/powerpoint/2010/main" xmlns="" val="24847909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154243" y="628650"/>
            <a:ext cx="9678649" cy="51625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E429B62C-A360-4890-A73B-3BBFD710EE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48344"/>
            <a:ext cx="12192000" cy="6509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167150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154243" y="628650"/>
            <a:ext cx="9678649" cy="51625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6845016-F10E-4332-A9B7-2CB050D9BB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9743"/>
            <a:ext cx="12192000" cy="655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430101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BDFA0E49-78EE-44B2-BCC8-9EEDEF311312}"/>
              </a:ext>
            </a:extLst>
          </p:cNvPr>
          <p:cNvSpPr/>
          <p:nvPr/>
        </p:nvSpPr>
        <p:spPr>
          <a:xfrm>
            <a:off x="2144487" y="2767086"/>
            <a:ext cx="855617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dirty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Annual Return –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dirty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Manual Compilation areas</a:t>
            </a:r>
          </a:p>
        </p:txBody>
      </p:sp>
    </p:spTree>
    <p:extLst>
      <p:ext uri="{BB962C8B-B14F-4D97-AF65-F5344CB8AC3E}">
        <p14:creationId xmlns:p14="http://schemas.microsoft.com/office/powerpoint/2010/main" xmlns="" val="34739507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xmlns="" id="{EDF43D75-026F-4D0D-B48E-756C4966B87E}"/>
              </a:ext>
            </a:extLst>
          </p:cNvPr>
          <p:cNvGraphicFramePr/>
          <p:nvPr>
            <p:extLst/>
          </p:nvPr>
        </p:nvGraphicFramePr>
        <p:xfrm>
          <a:off x="1259114" y="337457"/>
          <a:ext cx="10007599" cy="63137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xmlns="" val="3324397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xmlns="" id="{94ACC967-70D1-439D-AA7B-203A14F9496B}"/>
              </a:ext>
            </a:extLst>
          </p:cNvPr>
          <p:cNvGraphicFramePr/>
          <p:nvPr>
            <p:extLst/>
          </p:nvPr>
        </p:nvGraphicFramePr>
        <p:xfrm>
          <a:off x="664029" y="719667"/>
          <a:ext cx="10689771" cy="52239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45493454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BDFA0E49-78EE-44B2-BCC8-9EEDEF311312}"/>
              </a:ext>
            </a:extLst>
          </p:cNvPr>
          <p:cNvSpPr/>
          <p:nvPr/>
        </p:nvSpPr>
        <p:spPr>
          <a:xfrm>
            <a:off x="2144487" y="2767086"/>
            <a:ext cx="855617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dirty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How Annual Return is prepared?</a:t>
            </a:r>
          </a:p>
        </p:txBody>
      </p:sp>
    </p:spTree>
    <p:extLst>
      <p:ext uri="{BB962C8B-B14F-4D97-AF65-F5344CB8AC3E}">
        <p14:creationId xmlns:p14="http://schemas.microsoft.com/office/powerpoint/2010/main" xmlns="" val="21615907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154243" y="628650"/>
            <a:ext cx="9678649" cy="51625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6000" b="1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6000" b="1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6000" b="1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dirty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Amendments in GST Returns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6000" b="1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6000" b="1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6000" b="1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</a:endParaRPr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77450" y="228600"/>
            <a:ext cx="2066925" cy="163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5684451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xmlns="" id="{C5243C5D-7C44-4D6F-834D-6817F5D7D77F}"/>
              </a:ext>
            </a:extLst>
          </p:cNvPr>
          <p:cNvGraphicFramePr/>
          <p:nvPr>
            <p:extLst/>
          </p:nvPr>
        </p:nvGraphicFramePr>
        <p:xfrm>
          <a:off x="740229" y="1655839"/>
          <a:ext cx="10711542" cy="32100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8256764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154243" y="628650"/>
            <a:ext cx="9678649" cy="51625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E18C4ED1-E440-4C79-91F7-EE5D7A1145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20872"/>
            <a:ext cx="12192000" cy="5416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148667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154243" y="628650"/>
            <a:ext cx="9678649" cy="51625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75E70605-4834-4EBA-8F03-7C8C7686BD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7544" y="370114"/>
            <a:ext cx="7889630" cy="5627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946798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154243" y="628650"/>
            <a:ext cx="9678649" cy="51625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55089150-C53A-428B-A12D-F52020100E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08393"/>
            <a:ext cx="12192000" cy="6041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444969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154243" y="628650"/>
            <a:ext cx="9678649" cy="51625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B2ADD3E-D5E6-45E5-B1BD-3CC034FCF6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55263"/>
            <a:ext cx="12192000" cy="6147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78853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304E34CA-C9E6-44EA-97D5-40AE0DAF29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24271"/>
            <a:ext cx="12192000" cy="6009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076732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36136CE-6BE4-4D12-BB7E-E6DBFD2E00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3892"/>
            <a:ext cx="12192000" cy="6030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886422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97EA3538-15A9-40E4-A26C-3A8F1ABCF2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30630"/>
            <a:ext cx="12192000" cy="5996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66639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14A888A-43C5-444E-B6C4-EFC1524C6F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3677"/>
            <a:ext cx="12192000" cy="6530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176060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2192611-47FF-40B6-B131-2AEA3A6C50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04820"/>
            <a:ext cx="12192000" cy="5048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793730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0540" y="116958"/>
            <a:ext cx="1616148" cy="12014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4BC799D2-5201-4330-9C8D-74D2FCE087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5893" y="882393"/>
            <a:ext cx="10987348" cy="548999"/>
          </a:xfrm>
        </p:spPr>
        <p:txBody>
          <a:bodyPr/>
          <a:lstStyle/>
          <a:p>
            <a:r>
              <a:rPr lang="en-IN" sz="3200" b="1" dirty="0">
                <a:solidFill>
                  <a:srgbClr val="00B050"/>
                </a:solidFill>
              </a:rPr>
              <a:t>Amendments in GST returns</a:t>
            </a:r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A0D75AF-4551-4813-824E-06D9722879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262" y="1611064"/>
            <a:ext cx="11127347" cy="4366400"/>
          </a:xfrm>
        </p:spPr>
        <p:txBody>
          <a:bodyPr/>
          <a:lstStyle/>
          <a:p>
            <a:r>
              <a:rPr lang="en-IN" sz="2400" i="1" dirty="0">
                <a:solidFill>
                  <a:schemeClr val="tx1"/>
                </a:solidFill>
              </a:rPr>
              <a:t>Amendment ……. GSTR 1</a:t>
            </a:r>
          </a:p>
          <a:p>
            <a:r>
              <a:rPr lang="en-IN" sz="2400" i="1" dirty="0">
                <a:solidFill>
                  <a:schemeClr val="tx1"/>
                </a:solidFill>
              </a:rPr>
              <a:t>Amendment ……. Circular No: 26</a:t>
            </a:r>
          </a:p>
          <a:p>
            <a:r>
              <a:rPr lang="en-IN" sz="2400" i="1" dirty="0">
                <a:solidFill>
                  <a:schemeClr val="tx1"/>
                </a:solidFill>
              </a:rPr>
              <a:t>Amendment ……. Pay through ….. DRC 03</a:t>
            </a:r>
          </a:p>
          <a:p>
            <a:r>
              <a:rPr lang="en-IN" sz="2400" i="1" dirty="0">
                <a:solidFill>
                  <a:schemeClr val="tx1"/>
                </a:solidFill>
              </a:rPr>
              <a:t>Amendment ……. GSTR 9/9A</a:t>
            </a:r>
          </a:p>
          <a:p>
            <a:r>
              <a:rPr lang="en-IN" sz="2400" i="1" dirty="0">
                <a:solidFill>
                  <a:schemeClr val="tx1"/>
                </a:solidFill>
              </a:rPr>
              <a:t>Amendment ……. GSTR 9C</a:t>
            </a:r>
          </a:p>
          <a:p>
            <a:endParaRPr lang="en-IN" sz="2400" i="1" dirty="0">
              <a:solidFill>
                <a:schemeClr val="tx1"/>
              </a:solidFill>
            </a:endParaRPr>
          </a:p>
          <a:p>
            <a:endParaRPr lang="en-IN" i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718000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D7272D4-781F-4386-9D6B-2561B4B834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370" y="0"/>
            <a:ext cx="115552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841357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ABF2FB3-6D46-42B0-A8A2-8A5E9E98E0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11628"/>
            <a:ext cx="12192000" cy="5834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033554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81ADF061-68B8-4BCC-B59F-DB6C2205F3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41133"/>
            <a:ext cx="12192000" cy="4975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4820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50467374-555E-477E-B488-9037E8BC9C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3120"/>
            <a:ext cx="12192000" cy="6411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665449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98994075-2E07-4FC7-9A84-B7FADA4550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6014"/>
            <a:ext cx="12192000" cy="5705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585445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39B12A5-21FA-4EAA-AB30-7E6BD9F20D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4440"/>
            <a:ext cx="12192000" cy="6289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979260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1C83A24-7525-45EB-9E14-80827A1C93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8175"/>
            <a:ext cx="12192000" cy="6581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439253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819DCCF-7633-4723-8295-0EF937C564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3015"/>
            <a:ext cx="12192000" cy="5531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875104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A832D102-5403-4FDA-8A7B-8840C2540C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6929"/>
            <a:ext cx="12192000" cy="5944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247583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DC8F8EC4-9904-45C1-ACAD-4FC0385FDD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838"/>
            <a:ext cx="12192000" cy="6742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713905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154243" y="628650"/>
            <a:ext cx="9678649" cy="51625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6000" b="1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6000" b="1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6000" b="1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dirty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Errors in ITC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6000" b="1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6000" b="1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6000" b="1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</a:endParaRPr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77450" y="228600"/>
            <a:ext cx="2066925" cy="163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4148734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35AC0D6D-2346-4977-9469-3CD9E408DE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38070"/>
            <a:ext cx="12192000" cy="6181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102737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D57ED865-42AC-4329-A69A-C55F4326A1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32422"/>
            <a:ext cx="12192000" cy="5193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155943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E4C38795-DDC6-4364-A95B-D270D6AD67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588" y="0"/>
            <a:ext cx="117288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838443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A375692D-E551-43E0-B708-3F4309A79B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5387"/>
            <a:ext cx="12192000" cy="6487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32747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7E7360D2-0EE4-4254-B9B1-3224A5245B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1273"/>
            <a:ext cx="12192000" cy="6395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150295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561CDEEE-E220-4B6C-8908-9CA7FF33E9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15149"/>
            <a:ext cx="12192000" cy="5027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692050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79513FB5-5B29-45B6-B7F3-FD105491A8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80" y="0"/>
            <a:ext cx="1204963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750791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6BFA583-965D-4905-9F45-A505FD2752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08564"/>
            <a:ext cx="12192000" cy="5240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363757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DEC3843B-6190-4F4A-80D5-0040B8F209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1812"/>
            <a:ext cx="12192000" cy="6314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59580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55886F2C-E5CF-4829-A13B-57D784ADE9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6903"/>
            <a:ext cx="12192000" cy="6024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014917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0540" y="116958"/>
            <a:ext cx="1616148" cy="12014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4BC799D2-5201-4330-9C8D-74D2FCE087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5893" y="882393"/>
            <a:ext cx="10987348" cy="548999"/>
          </a:xfrm>
        </p:spPr>
        <p:txBody>
          <a:bodyPr/>
          <a:lstStyle/>
          <a:p>
            <a:r>
              <a:rPr lang="en-IN" sz="3200" b="1" dirty="0">
                <a:solidFill>
                  <a:srgbClr val="00B050"/>
                </a:solidFill>
              </a:rPr>
              <a:t>Errors in ITC</a:t>
            </a:r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A0D75AF-4551-4813-824E-06D9722879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262" y="1611064"/>
            <a:ext cx="11127347" cy="4366400"/>
          </a:xfrm>
        </p:spPr>
        <p:txBody>
          <a:bodyPr/>
          <a:lstStyle/>
          <a:p>
            <a:r>
              <a:rPr lang="en-IN" sz="2400" i="1" dirty="0">
                <a:solidFill>
                  <a:schemeClr val="tx1"/>
                </a:solidFill>
              </a:rPr>
              <a:t>ITC …………………not taken</a:t>
            </a:r>
          </a:p>
          <a:p>
            <a:r>
              <a:rPr lang="en-IN" sz="2400" i="1" dirty="0">
                <a:solidFill>
                  <a:schemeClr val="tx1"/>
                </a:solidFill>
              </a:rPr>
              <a:t>ITC …………………Excess taken</a:t>
            </a:r>
          </a:p>
          <a:p>
            <a:r>
              <a:rPr lang="en-IN" sz="2400" i="1" dirty="0">
                <a:solidFill>
                  <a:schemeClr val="tx1"/>
                </a:solidFill>
              </a:rPr>
              <a:t>ITC …………………wrong tax taken as ITC</a:t>
            </a:r>
          </a:p>
          <a:p>
            <a:r>
              <a:rPr lang="en-IN" sz="2400" i="1" dirty="0">
                <a:solidFill>
                  <a:schemeClr val="tx1"/>
                </a:solidFill>
              </a:rPr>
              <a:t>ITC …………………Ineligible ITC taken</a:t>
            </a:r>
          </a:p>
          <a:p>
            <a:r>
              <a:rPr lang="en-IN" sz="2400" i="1" dirty="0">
                <a:solidFill>
                  <a:schemeClr val="tx1"/>
                </a:solidFill>
              </a:rPr>
              <a:t>ITC …………………Ineligible ITC not disclosed in 3B</a:t>
            </a:r>
          </a:p>
          <a:p>
            <a:endParaRPr lang="en-IN" sz="2400" i="1" dirty="0">
              <a:solidFill>
                <a:schemeClr val="tx1"/>
              </a:solidFill>
            </a:endParaRPr>
          </a:p>
          <a:p>
            <a:endParaRPr lang="en-IN" sz="2400" i="1" dirty="0">
              <a:solidFill>
                <a:schemeClr val="tx1"/>
              </a:solidFill>
            </a:endParaRPr>
          </a:p>
          <a:p>
            <a:endParaRPr lang="en-IN" sz="2400" i="1" dirty="0">
              <a:solidFill>
                <a:schemeClr val="tx1"/>
              </a:solidFill>
            </a:endParaRPr>
          </a:p>
          <a:p>
            <a:endParaRPr lang="en-IN" sz="2400" i="1" dirty="0">
              <a:solidFill>
                <a:schemeClr val="tx1"/>
              </a:solidFill>
            </a:endParaRPr>
          </a:p>
          <a:p>
            <a:endParaRPr lang="en-IN" sz="2400" i="1" dirty="0">
              <a:solidFill>
                <a:schemeClr val="tx1"/>
              </a:solidFill>
            </a:endParaRPr>
          </a:p>
          <a:p>
            <a:endParaRPr lang="en-IN" sz="2400" i="1" dirty="0">
              <a:solidFill>
                <a:schemeClr val="tx1"/>
              </a:solidFill>
            </a:endParaRPr>
          </a:p>
          <a:p>
            <a:endParaRPr lang="en-IN" sz="2400" i="1" dirty="0">
              <a:solidFill>
                <a:schemeClr val="tx1"/>
              </a:solidFill>
            </a:endParaRPr>
          </a:p>
          <a:p>
            <a:endParaRPr lang="en-IN" sz="2400" i="1" dirty="0">
              <a:solidFill>
                <a:schemeClr val="tx1"/>
              </a:solidFill>
            </a:endParaRPr>
          </a:p>
          <a:p>
            <a:endParaRPr lang="en-IN" sz="2400" i="1" dirty="0">
              <a:solidFill>
                <a:schemeClr val="tx1"/>
              </a:solidFill>
            </a:endParaRPr>
          </a:p>
          <a:p>
            <a:endParaRPr lang="en-IN" i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557312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F73827E-5D57-4521-8234-136B6A7FFB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5546"/>
            <a:ext cx="12192000" cy="6646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143167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B68258D-9C65-4199-9E24-5B868D178E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4775"/>
            <a:ext cx="12192000" cy="6048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310893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8955A2B0-888F-494B-B151-A4684061CD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1882"/>
            <a:ext cx="12192000" cy="6794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91896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62ADDA4-FC00-428F-A66F-987719AEBA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397" y="0"/>
            <a:ext cx="115232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008835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318E83C2-B629-43CC-B114-D312AD75D8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0587" y="209550"/>
            <a:ext cx="10410825" cy="643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568812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EDB13CFF-7BE9-409F-B17B-21540D72CE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18846"/>
            <a:ext cx="12192000" cy="4220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223467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052271A-6837-4933-B10A-57BB1AF906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52774"/>
            <a:ext cx="12192000" cy="5552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955923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162D9EB6-AB9F-4120-946B-4C6B70DC5C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52774"/>
            <a:ext cx="12192000" cy="5552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183364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154243" y="628650"/>
            <a:ext cx="9678649" cy="51625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6000" b="1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6000" b="1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6000" b="1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dirty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Annual Return in GST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6000" b="1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6000" b="1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6000" b="1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</a:endParaRPr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77450" y="228600"/>
            <a:ext cx="2066925" cy="163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980042803"/>
      </p:ext>
    </p:extLst>
  </p:cSld>
  <p:clrMapOvr>
    <a:masterClrMapping/>
  </p:clrMapOvr>
  <p:transition spd="slow">
    <p:push dir="u"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8D830B5-C800-43D0-888C-4B2BDBB858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819" y="1258529"/>
            <a:ext cx="11995355" cy="4375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17873481"/>
      </p:ext>
    </p:extLst>
  </p:cSld>
  <p:clrMapOvr>
    <a:masterClrMapping/>
  </p:clrMapOvr>
  <p:transition spd="slow">
    <p:randomBar dir="vert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154243" y="628650"/>
            <a:ext cx="9678649" cy="51625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6000" b="1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6000" b="1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6000" b="1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dirty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ITC ….. Various scenarios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6000" b="1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6000" b="1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6000" b="1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</a:endParaRPr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77450" y="228600"/>
            <a:ext cx="2066925" cy="163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3306090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D5CC93AF-D968-4CEE-9582-05A42645B3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775" y="383459"/>
            <a:ext cx="11066205" cy="442451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11A9332-EA91-46C7-8A76-17183609A8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529" y="4807974"/>
            <a:ext cx="11198941" cy="1666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72206601"/>
      </p:ext>
    </p:extLst>
  </p:cSld>
  <p:clrMapOvr>
    <a:masterClrMapping/>
  </p:clrMapOvr>
  <p:transition spd="slow">
    <p:randomBar dir="vert"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A8C4D607-F364-486F-B0A7-1BA40D2D70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110" y="993058"/>
            <a:ext cx="11149779" cy="4866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8871418"/>
      </p:ext>
    </p:extLst>
  </p:cSld>
  <p:clrMapOvr>
    <a:masterClrMapping/>
  </p:clrMapOvr>
  <p:transition spd="slow">
    <p:randomBar dir="vert"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4E2F4DE-56E0-4B93-AF3D-9BCD24F889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302" y="816077"/>
            <a:ext cx="11828207" cy="5525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21198243"/>
      </p:ext>
    </p:extLst>
  </p:cSld>
  <p:clrMapOvr>
    <a:masterClrMapping/>
  </p:clrMapOvr>
  <p:transition spd="slow">
    <p:randomBar dir="vert"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C178247-6FBB-4720-AE5B-557DCDBE9A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813" y="737418"/>
            <a:ext cx="11867535" cy="5594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93640372"/>
      </p:ext>
    </p:extLst>
  </p:cSld>
  <p:clrMapOvr>
    <a:masterClrMapping/>
  </p:clrMapOvr>
  <p:transition spd="slow">
    <p:randomBar dir="vert"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4A941CA-945E-4948-A6AD-8A60DA1DFE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688" y="363795"/>
            <a:ext cx="11574965" cy="99305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2F9B566-0E09-4141-A206-7F56D7962C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506" y="1356853"/>
            <a:ext cx="11675327" cy="5137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41409702"/>
      </p:ext>
    </p:extLst>
  </p:cSld>
  <p:clrMapOvr>
    <a:masterClrMapping/>
  </p:clrMapOvr>
  <p:transition spd="slow">
    <p:randomBar dir="vert"/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9A70074-008C-43E5-B812-BAF9C45D69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084" y="501805"/>
            <a:ext cx="11641872" cy="5965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39137157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109652E-D382-4EFB-B8EE-EB7819EFC4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385" y="680224"/>
            <a:ext cx="11519210" cy="5798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40431504"/>
      </p:ext>
    </p:extLst>
  </p:cSld>
  <p:clrMapOvr>
    <a:masterClrMapping/>
  </p:clrMapOvr>
  <p:transition spd="slow">
    <p:randomBar dir="vert"/>
  </p:transition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8B0A104A-C12D-46D9-9AFD-FA214852BE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479" y="652346"/>
            <a:ext cx="11753384" cy="9144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ACAC0E6-D4F0-4BCD-81E8-AE36EF1774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308" y="1566746"/>
            <a:ext cx="11753384" cy="4162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11179604"/>
      </p:ext>
    </p:extLst>
  </p:cSld>
  <p:clrMapOvr>
    <a:masterClrMapping/>
  </p:clrMapOvr>
  <p:transition spd="slow">
    <p:randomBar dir="vert"/>
  </p:transition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9F0652BC-FD2A-4CFD-AA60-1918B66BB4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990" y="512957"/>
            <a:ext cx="11574965" cy="5876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74240356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7C321E7-0E15-4E7C-807F-CE8324D171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771" y="568712"/>
            <a:ext cx="11162370" cy="5653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349181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0540" y="116958"/>
            <a:ext cx="1616148" cy="12014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4BC799D2-5201-4330-9C8D-74D2FCE087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5893" y="882393"/>
            <a:ext cx="10987348" cy="548999"/>
          </a:xfrm>
        </p:spPr>
        <p:txBody>
          <a:bodyPr/>
          <a:lstStyle/>
          <a:p>
            <a:r>
              <a:rPr lang="en-IN" sz="3200" b="1" dirty="0">
                <a:solidFill>
                  <a:srgbClr val="00B050"/>
                </a:solidFill>
              </a:rPr>
              <a:t>ITC….Various scenarios </a:t>
            </a:r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A0D75AF-4551-4813-824E-06D9722879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262" y="1611064"/>
            <a:ext cx="11127347" cy="4366400"/>
          </a:xfrm>
        </p:spPr>
        <p:txBody>
          <a:bodyPr/>
          <a:lstStyle/>
          <a:p>
            <a:r>
              <a:rPr lang="en-IN" sz="2400" i="1" dirty="0">
                <a:solidFill>
                  <a:schemeClr val="tx1"/>
                </a:solidFill>
              </a:rPr>
              <a:t>ITC …………………Taken in same year or next year</a:t>
            </a:r>
          </a:p>
          <a:p>
            <a:r>
              <a:rPr lang="en-IN" sz="2400" i="1" dirty="0">
                <a:solidFill>
                  <a:schemeClr val="tx1"/>
                </a:solidFill>
              </a:rPr>
              <a:t>ITC …………………Taking ITC Only through GSTR 3B</a:t>
            </a:r>
          </a:p>
          <a:p>
            <a:r>
              <a:rPr lang="en-IN" sz="2400" i="1" dirty="0">
                <a:solidFill>
                  <a:schemeClr val="tx1"/>
                </a:solidFill>
              </a:rPr>
              <a:t>ITC …………………DRC 03…. Only a last Resort</a:t>
            </a:r>
          </a:p>
          <a:p>
            <a:r>
              <a:rPr lang="en-IN" sz="2400" i="1" dirty="0">
                <a:solidFill>
                  <a:schemeClr val="tx1"/>
                </a:solidFill>
              </a:rPr>
              <a:t>ITC …………………Cannot be taken through Annual Returns</a:t>
            </a:r>
          </a:p>
          <a:p>
            <a:r>
              <a:rPr lang="en-IN" sz="2400" i="1" dirty="0">
                <a:solidFill>
                  <a:schemeClr val="tx1"/>
                </a:solidFill>
              </a:rPr>
              <a:t>ITC ………………… </a:t>
            </a:r>
            <a:r>
              <a:rPr lang="en-IN" sz="2400" i="1" dirty="0" err="1">
                <a:solidFill>
                  <a:schemeClr val="tx1"/>
                </a:solidFill>
              </a:rPr>
              <a:t>updation</a:t>
            </a:r>
            <a:r>
              <a:rPr lang="en-IN" sz="2400" i="1" dirty="0">
                <a:solidFill>
                  <a:schemeClr val="tx1"/>
                </a:solidFill>
              </a:rPr>
              <a:t> in 2A after time limit</a:t>
            </a:r>
          </a:p>
          <a:p>
            <a:r>
              <a:rPr lang="en-IN" sz="2400" i="1" dirty="0">
                <a:solidFill>
                  <a:schemeClr val="tx1"/>
                </a:solidFill>
              </a:rPr>
              <a:t>ITC ………………… Not reflected in 2A</a:t>
            </a:r>
          </a:p>
          <a:p>
            <a:r>
              <a:rPr lang="en-IN" sz="2400" i="1" dirty="0">
                <a:solidFill>
                  <a:schemeClr val="tx1"/>
                </a:solidFill>
              </a:rPr>
              <a:t>ITC ………………… Not our ITC, but reflected in our 2A</a:t>
            </a:r>
          </a:p>
          <a:p>
            <a:endParaRPr lang="en-IN" sz="2400" i="1" dirty="0">
              <a:solidFill>
                <a:schemeClr val="tx1"/>
              </a:solidFill>
            </a:endParaRPr>
          </a:p>
          <a:p>
            <a:endParaRPr lang="en-IN" sz="2400" i="1" dirty="0">
              <a:solidFill>
                <a:schemeClr val="tx1"/>
              </a:solidFill>
            </a:endParaRPr>
          </a:p>
          <a:p>
            <a:endParaRPr lang="en-IN" sz="2400" i="1" dirty="0">
              <a:solidFill>
                <a:schemeClr val="tx1"/>
              </a:solidFill>
            </a:endParaRPr>
          </a:p>
          <a:p>
            <a:endParaRPr lang="en-IN" sz="2400" i="1" dirty="0">
              <a:solidFill>
                <a:schemeClr val="tx1"/>
              </a:solidFill>
            </a:endParaRPr>
          </a:p>
          <a:p>
            <a:endParaRPr lang="en-IN" sz="2400" i="1" dirty="0">
              <a:solidFill>
                <a:schemeClr val="tx1"/>
              </a:solidFill>
            </a:endParaRPr>
          </a:p>
          <a:p>
            <a:endParaRPr lang="en-IN" i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023750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AF3953DC-06A6-49E9-B981-7B207A5DDB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673" y="692537"/>
            <a:ext cx="11147503" cy="158231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51C514E-0D0D-4A31-BC3F-830A11AE43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673" y="2274848"/>
            <a:ext cx="11147502" cy="1973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95728018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2BA53DE-4A57-4378-9991-CBE05C6672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56591873"/>
      </p:ext>
    </p:extLst>
  </p:cSld>
  <p:clrMapOvr>
    <a:masterClrMapping/>
  </p:clrMapOvr>
  <p:transition spd="slow">
    <p:randomBar dir="vert"/>
  </p:transition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662FE9D-3448-47F9-8A00-9341474414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956" y="724829"/>
            <a:ext cx="11407698" cy="5475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53244539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EED4DD97-F42C-4217-A636-5687331A46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654" y="566272"/>
            <a:ext cx="11452302" cy="260067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7AB05B2-69F7-43B1-9498-53E83E3C94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654" y="3581866"/>
            <a:ext cx="11552662" cy="2600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69620382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5E9096A-04CC-44F5-A0B5-DB8F69239E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712" y="379141"/>
            <a:ext cx="11240429" cy="598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33204578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78302" y="2667085"/>
            <a:ext cx="11324492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Annual Return – Composition </a:t>
            </a:r>
          </a:p>
        </p:txBody>
      </p:sp>
    </p:spTree>
    <p:extLst>
      <p:ext uri="{BB962C8B-B14F-4D97-AF65-F5344CB8AC3E}">
        <p14:creationId xmlns:p14="http://schemas.microsoft.com/office/powerpoint/2010/main" xmlns="" val="3555190480"/>
      </p:ext>
    </p:extLst>
  </p:cSld>
  <p:clrMapOvr>
    <a:masterClrMapping/>
  </p:clrMapOvr>
  <p:transition spd="slow">
    <p:push dir="u"/>
  </p:transition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A3F50B4-0984-46A0-89D9-74CF4569D3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478" y="412595"/>
            <a:ext cx="11664176" cy="6122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229354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A2E8CD2F-31AA-4F6B-8AAA-4AF2CBFDC5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015" y="836341"/>
            <a:ext cx="11307336" cy="4761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81202678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0CC4A1EE-8442-489F-B2FE-5C9024FA82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468" y="724829"/>
            <a:ext cx="10972800" cy="5307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50448782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9A7CDFEF-1EC8-4465-AFA7-E7E72C2721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629" y="1382751"/>
            <a:ext cx="11340791" cy="2722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469412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154243" y="628650"/>
            <a:ext cx="9678649" cy="51625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6000" b="1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6000" b="1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6000" b="1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dirty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Outward supply ….. Various scenarios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6000" b="1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6000" b="1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6000" b="1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</a:endParaRPr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77450" y="228600"/>
            <a:ext cx="2066925" cy="163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0194646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D7FC796-2A83-404B-9B11-9A73BD21DD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503" y="993156"/>
            <a:ext cx="11307336" cy="243584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7A78782-C2D0-4AF9-9FC7-0DB9AD8515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332" y="3429000"/>
            <a:ext cx="11307335" cy="1698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34067555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D51EFB4C-3B98-4C6E-A4FA-A9D7736EC6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712" y="490654"/>
            <a:ext cx="10794381" cy="5475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04886790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794F864-1527-482B-B323-ED6AC19221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7132" y="1349299"/>
            <a:ext cx="10459843" cy="4248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13634377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2FC03F9-289B-42EA-A205-FE81C49DF4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839" y="223024"/>
            <a:ext cx="11307337" cy="500689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F790486-312C-454C-B24D-41DF1ABCA5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839" y="5229922"/>
            <a:ext cx="11307336" cy="1405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13574207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6D9A11D-8E9B-4E07-AC24-79295F9BE2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317" y="925551"/>
            <a:ext cx="10972799" cy="4493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82021419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E8FE1A2C-03E1-4402-B4A9-3D4A526EC2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922" y="334538"/>
            <a:ext cx="10883590" cy="575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7131973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78302" y="2667085"/>
            <a:ext cx="1132449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Thank You </a:t>
            </a:r>
            <a:endParaRPr lang="en-US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19650" y="3924300"/>
            <a:ext cx="2533651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821272602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Tally_Corporat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Tally_Corporate" id="{F85044B6-3E45-4EAF-8E51-BAC04540D83F}" vid="{19C2E2C1-8B69-4A64-B7F7-462237AF8E9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17176</TotalTime>
  <Words>767</Words>
  <Application>Microsoft Office PowerPoint</Application>
  <PresentationFormat>Custom</PresentationFormat>
  <Paragraphs>200</Paragraphs>
  <Slides>96</Slides>
  <Notes>34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96</vt:i4>
      </vt:variant>
    </vt:vector>
  </HeadingPairs>
  <TitlesOfParts>
    <vt:vector size="97" baseType="lpstr">
      <vt:lpstr>Tally_Corporate</vt:lpstr>
      <vt:lpstr>Slide 1</vt:lpstr>
      <vt:lpstr>Areas to be covered in this seminar</vt:lpstr>
      <vt:lpstr>Slide 3</vt:lpstr>
      <vt:lpstr>Amendments in GST returns</vt:lpstr>
      <vt:lpstr>Slide 5</vt:lpstr>
      <vt:lpstr>Errors in ITC</vt:lpstr>
      <vt:lpstr>Slide 7</vt:lpstr>
      <vt:lpstr>ITC….Various scenarios </vt:lpstr>
      <vt:lpstr>Slide 9</vt:lpstr>
      <vt:lpstr>Outward Supply….Various scenarios </vt:lpstr>
      <vt:lpstr>Slide 11</vt:lpstr>
      <vt:lpstr>Slide 12</vt:lpstr>
      <vt:lpstr>Slide 13</vt:lpstr>
      <vt:lpstr>What is new in Annual Returns?</vt:lpstr>
      <vt:lpstr>Points to Note</vt:lpstr>
      <vt:lpstr>Slide 16</vt:lpstr>
      <vt:lpstr>Consequences of failure to file Annual Return</vt:lpstr>
      <vt:lpstr>Slide 18</vt:lpstr>
      <vt:lpstr>New facilities in GST Portal</vt:lpstr>
      <vt:lpstr>New facilities in GST Portal</vt:lpstr>
      <vt:lpstr>New facilities in GST Portal</vt:lpstr>
      <vt:lpstr>New facilities in GST Portal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Slide 65</vt:lpstr>
      <vt:lpstr>Slide 66</vt:lpstr>
      <vt:lpstr>Slide 67</vt:lpstr>
      <vt:lpstr>Slide 68</vt:lpstr>
      <vt:lpstr>Slide 69</vt:lpstr>
      <vt:lpstr>Slide 70</vt:lpstr>
      <vt:lpstr>Slide 71</vt:lpstr>
      <vt:lpstr>Slide 72</vt:lpstr>
      <vt:lpstr>Slide 73</vt:lpstr>
      <vt:lpstr>Slide 74</vt:lpstr>
      <vt:lpstr>Slide 75</vt:lpstr>
      <vt:lpstr>Slide 76</vt:lpstr>
      <vt:lpstr>Slide 77</vt:lpstr>
      <vt:lpstr>Slide 78</vt:lpstr>
      <vt:lpstr>Slide 79</vt:lpstr>
      <vt:lpstr>Slide 80</vt:lpstr>
      <vt:lpstr>Slide 81</vt:lpstr>
      <vt:lpstr>Slide 82</vt:lpstr>
      <vt:lpstr>Slide 83</vt:lpstr>
      <vt:lpstr>Slide 84</vt:lpstr>
      <vt:lpstr>Slide 85</vt:lpstr>
      <vt:lpstr>Slide 86</vt:lpstr>
      <vt:lpstr>Slide 87</vt:lpstr>
      <vt:lpstr>Slide 88</vt:lpstr>
      <vt:lpstr>Slide 89</vt:lpstr>
      <vt:lpstr>Slide 90</vt:lpstr>
      <vt:lpstr>Slide 91</vt:lpstr>
      <vt:lpstr>Slide 92</vt:lpstr>
      <vt:lpstr>Slide 93</vt:lpstr>
      <vt:lpstr>Slide 94</vt:lpstr>
      <vt:lpstr>Slide 95</vt:lpstr>
      <vt:lpstr>Slide 96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Sangeetha B</dc:creator>
  <cp:lastModifiedBy>mm</cp:lastModifiedBy>
  <cp:revision>1511</cp:revision>
  <dcterms:created xsi:type="dcterms:W3CDTF">2016-11-18T10:18:58Z</dcterms:created>
  <dcterms:modified xsi:type="dcterms:W3CDTF">2019-05-28T06:12:04Z</dcterms:modified>
</cp:coreProperties>
</file>